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6" r:id="rId3"/>
    <p:sldMasterId id="2147483684" r:id="rId4"/>
  </p:sldMasterIdLst>
  <p:notesMasterIdLst>
    <p:notesMasterId r:id="rId45"/>
  </p:notesMasterIdLst>
  <p:sldIdLst>
    <p:sldId id="273" r:id="rId5"/>
    <p:sldId id="313" r:id="rId6"/>
    <p:sldId id="269" r:id="rId7"/>
    <p:sldId id="270" r:id="rId8"/>
    <p:sldId id="274" r:id="rId9"/>
    <p:sldId id="275" r:id="rId10"/>
    <p:sldId id="276" r:id="rId11"/>
    <p:sldId id="277" r:id="rId12"/>
    <p:sldId id="278" r:id="rId13"/>
    <p:sldId id="281" r:id="rId14"/>
    <p:sldId id="279" r:id="rId15"/>
    <p:sldId id="287" r:id="rId16"/>
    <p:sldId id="286" r:id="rId17"/>
    <p:sldId id="288" r:id="rId18"/>
    <p:sldId id="289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00" r:id="rId31"/>
    <p:sldId id="325" r:id="rId32"/>
    <p:sldId id="302" r:id="rId33"/>
    <p:sldId id="303" r:id="rId34"/>
    <p:sldId id="326" r:id="rId35"/>
    <p:sldId id="327" r:id="rId36"/>
    <p:sldId id="328" r:id="rId37"/>
    <p:sldId id="329" r:id="rId38"/>
    <p:sldId id="308" r:id="rId39"/>
    <p:sldId id="309" r:id="rId40"/>
    <p:sldId id="310" r:id="rId41"/>
    <p:sldId id="311" r:id="rId42"/>
    <p:sldId id="312" r:id="rId43"/>
    <p:sldId id="267" r:id="rId4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800" autoAdjust="0"/>
  </p:normalViewPr>
  <p:slideViewPr>
    <p:cSldViewPr snapToGrid="0" showGuides="1">
      <p:cViewPr varScale="1">
        <p:scale>
          <a:sx n="104" d="100"/>
          <a:sy n="104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2015%20Kvartsseminarium\FIgurer%20kvar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01fs05\home5$\324Q\Artikel%20kockar%20ML\Figur%201%20och%202%20artikel%20kockar%201509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Blad1!$D$39</c:f>
              <c:strCache>
                <c:ptCount val="1"/>
                <c:pt idx="0">
                  <c:v>Kvinnor</c:v>
                </c:pt>
              </c:strCache>
            </c:strRef>
          </c:tx>
          <c:invertIfNegative val="0"/>
          <c:cat>
            <c:strRef>
              <c:f>Blad1!$A$40:$A$48</c:f>
              <c:strCache>
                <c:ptCount val="9"/>
                <c:pt idx="0">
                  <c:v>Avloppsrening, avfallshantering, renhållning</c:v>
                </c:pt>
                <c:pt idx="1">
                  <c:v>Landtransport, transport i rörsystem</c:v>
                </c:pt>
                <c:pt idx="2">
                  <c:v>Annan mineralutvinning</c:v>
                </c:pt>
                <c:pt idx="3">
                  <c:v>Tillverkning av metallvaror utom maskiner och utrustning</c:v>
                </c:pt>
                <c:pt idx="4">
                  <c:v>Tillverkning av maskiner</c:v>
                </c:pt>
                <c:pt idx="5">
                  <c:v>Stål- och metallframställning</c:v>
                </c:pt>
                <c:pt idx="6">
                  <c:v>Utvinning av metallmalmer</c:v>
                </c:pt>
                <c:pt idx="7">
                  <c:v>Tillverkning av icke-metalliska mineraliska produkter</c:v>
                </c:pt>
                <c:pt idx="8">
                  <c:v>Byggverksamhet</c:v>
                </c:pt>
              </c:strCache>
            </c:strRef>
          </c:cat>
          <c:val>
            <c:numRef>
              <c:f>Blad1!$D$40:$D$48</c:f>
              <c:numCache>
                <c:formatCode>General</c:formatCode>
                <c:ptCount val="9"/>
                <c:pt idx="0">
                  <c:v>712</c:v>
                </c:pt>
                <c:pt idx="1">
                  <c:v>148</c:v>
                </c:pt>
                <c:pt idx="2">
                  <c:v>107</c:v>
                </c:pt>
                <c:pt idx="3">
                  <c:v>286</c:v>
                </c:pt>
                <c:pt idx="4">
                  <c:v>346</c:v>
                </c:pt>
                <c:pt idx="5">
                  <c:v>610</c:v>
                </c:pt>
                <c:pt idx="6">
                  <c:v>349</c:v>
                </c:pt>
                <c:pt idx="7" formatCode="#,##0">
                  <c:v>1496</c:v>
                </c:pt>
                <c:pt idx="8" formatCode="#,##0">
                  <c:v>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9C-49AA-A109-941B2B1ADB76}"/>
            </c:ext>
          </c:extLst>
        </c:ser>
        <c:ser>
          <c:idx val="1"/>
          <c:order val="1"/>
          <c:tx>
            <c:strRef>
              <c:f>Blad1!$E$39</c:f>
              <c:strCache>
                <c:ptCount val="1"/>
                <c:pt idx="0">
                  <c:v>Män</c:v>
                </c:pt>
              </c:strCache>
            </c:strRef>
          </c:tx>
          <c:invertIfNegative val="0"/>
          <c:cat>
            <c:strRef>
              <c:f>Blad1!$A$40:$A$48</c:f>
              <c:strCache>
                <c:ptCount val="9"/>
                <c:pt idx="0">
                  <c:v>Avloppsrening, avfallshantering, renhållning</c:v>
                </c:pt>
                <c:pt idx="1">
                  <c:v>Landtransport, transport i rörsystem</c:v>
                </c:pt>
                <c:pt idx="2">
                  <c:v>Annan mineralutvinning</c:v>
                </c:pt>
                <c:pt idx="3">
                  <c:v>Tillverkning av metallvaror utom maskiner och utrustning</c:v>
                </c:pt>
                <c:pt idx="4">
                  <c:v>Tillverkning av maskiner</c:v>
                </c:pt>
                <c:pt idx="5">
                  <c:v>Stål- och metallframställning</c:v>
                </c:pt>
                <c:pt idx="6">
                  <c:v>Utvinning av metallmalmer</c:v>
                </c:pt>
                <c:pt idx="7">
                  <c:v>Tillverkning av icke-metalliska mineraliska produkter</c:v>
                </c:pt>
                <c:pt idx="8">
                  <c:v>Byggverksamhet</c:v>
                </c:pt>
              </c:strCache>
            </c:strRef>
          </c:cat>
          <c:val>
            <c:numRef>
              <c:f>Blad1!$E$40:$E$48</c:f>
              <c:numCache>
                <c:formatCode>General</c:formatCode>
                <c:ptCount val="9"/>
                <c:pt idx="0">
                  <c:v>632</c:v>
                </c:pt>
                <c:pt idx="1">
                  <c:v>777</c:v>
                </c:pt>
                <c:pt idx="2">
                  <c:v>862</c:v>
                </c:pt>
                <c:pt idx="3" formatCode="#,##0">
                  <c:v>1016</c:v>
                </c:pt>
                <c:pt idx="4" formatCode="#,##0">
                  <c:v>1226</c:v>
                </c:pt>
                <c:pt idx="5" formatCode="#,##0">
                  <c:v>2140</c:v>
                </c:pt>
                <c:pt idx="6" formatCode="#,##0">
                  <c:v>2823</c:v>
                </c:pt>
                <c:pt idx="7" formatCode="#,##0">
                  <c:v>5304</c:v>
                </c:pt>
                <c:pt idx="8" formatCode="#,##0">
                  <c:v>74995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9C-49AA-A109-941B2B1AD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00368"/>
        <c:axId val="172300760"/>
      </c:barChart>
      <c:catAx>
        <c:axId val="172300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v-SE"/>
          </a:p>
        </c:txPr>
        <c:crossAx val="172300760"/>
        <c:crosses val="autoZero"/>
        <c:auto val="1"/>
        <c:lblAlgn val="ctr"/>
        <c:lblOffset val="100"/>
        <c:noMultiLvlLbl val="0"/>
      </c:catAx>
      <c:valAx>
        <c:axId val="172300760"/>
        <c:scaling>
          <c:orientation val="minMax"/>
          <c:max val="6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23003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82136913046245E-2"/>
          <c:y val="6.0659813356663754E-2"/>
          <c:w val="0.8232904273539014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Personburet!$C$5</c:f>
              <c:strCache>
                <c:ptCount val="1"/>
                <c:pt idx="0">
                  <c:v>Day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strRef>
              <c:f>Personburet!$D$4:$AM$4</c:f>
              <c:strCache>
                <c:ptCount val="36"/>
                <c:pt idx="0">
                  <c:v>P1</c:v>
                </c:pt>
                <c:pt idx="1">
                  <c:v>P2</c:v>
                </c:pt>
                <c:pt idx="2">
                  <c:v>P9</c:v>
                </c:pt>
                <c:pt idx="3">
                  <c:v>P10</c:v>
                </c:pt>
                <c:pt idx="4">
                  <c:v>P11</c:v>
                </c:pt>
                <c:pt idx="5">
                  <c:v>P12</c:v>
                </c:pt>
                <c:pt idx="6">
                  <c:v>P21</c:v>
                </c:pt>
                <c:pt idx="7">
                  <c:v>P31</c:v>
                </c:pt>
                <c:pt idx="8">
                  <c:v>P32</c:v>
                </c:pt>
                <c:pt idx="9">
                  <c:v>P4</c:v>
                </c:pt>
                <c:pt idx="10">
                  <c:v>P5</c:v>
                </c:pt>
                <c:pt idx="11">
                  <c:v>P6</c:v>
                </c:pt>
                <c:pt idx="12">
                  <c:v>P17</c:v>
                </c:pt>
                <c:pt idx="13">
                  <c:v>P18</c:v>
                </c:pt>
                <c:pt idx="14">
                  <c:v>P22</c:v>
                </c:pt>
                <c:pt idx="15">
                  <c:v>P23</c:v>
                </c:pt>
                <c:pt idx="16">
                  <c:v>P24</c:v>
                </c:pt>
                <c:pt idx="17">
                  <c:v>P25</c:v>
                </c:pt>
                <c:pt idx="18">
                  <c:v>P13</c:v>
                </c:pt>
                <c:pt idx="19">
                  <c:v>P14</c:v>
                </c:pt>
                <c:pt idx="20">
                  <c:v>P15</c:v>
                </c:pt>
                <c:pt idx="21">
                  <c:v>P16</c:v>
                </c:pt>
                <c:pt idx="22">
                  <c:v>P19</c:v>
                </c:pt>
                <c:pt idx="23">
                  <c:v>P20</c:v>
                </c:pt>
                <c:pt idx="24">
                  <c:v>P28</c:v>
                </c:pt>
                <c:pt idx="25">
                  <c:v>P29</c:v>
                </c:pt>
                <c:pt idx="26">
                  <c:v>P3</c:v>
                </c:pt>
                <c:pt idx="27">
                  <c:v>P7</c:v>
                </c:pt>
                <c:pt idx="28">
                  <c:v>P8</c:v>
                </c:pt>
                <c:pt idx="29">
                  <c:v>P26</c:v>
                </c:pt>
                <c:pt idx="30">
                  <c:v>P27</c:v>
                </c:pt>
                <c:pt idx="31">
                  <c:v>P30</c:v>
                </c:pt>
                <c:pt idx="32">
                  <c:v>P33</c:v>
                </c:pt>
                <c:pt idx="33">
                  <c:v>P34</c:v>
                </c:pt>
                <c:pt idx="34">
                  <c:v>P35</c:v>
                </c:pt>
                <c:pt idx="35">
                  <c:v>P36</c:v>
                </c:pt>
              </c:strCache>
            </c:strRef>
          </c:xVal>
          <c:yVal>
            <c:numRef>
              <c:f>Personburet!$D$5:$AM$5</c:f>
              <c:numCache>
                <c:formatCode>0</c:formatCode>
                <c:ptCount val="36"/>
                <c:pt idx="0">
                  <c:v>115.15456425739042</c:v>
                </c:pt>
                <c:pt idx="1">
                  <c:v>50.377833753150519</c:v>
                </c:pt>
                <c:pt idx="2">
                  <c:v>57.045000000000002</c:v>
                </c:pt>
                <c:pt idx="3">
                  <c:v>121.133</c:v>
                </c:pt>
                <c:pt idx="4">
                  <c:v>126.756</c:v>
                </c:pt>
                <c:pt idx="5">
                  <c:v>1526.5809999999999</c:v>
                </c:pt>
                <c:pt idx="6">
                  <c:v>1097.26</c:v>
                </c:pt>
                <c:pt idx="7">
                  <c:v>666.05</c:v>
                </c:pt>
                <c:pt idx="8">
                  <c:v>2594.21</c:v>
                </c:pt>
                <c:pt idx="9">
                  <c:v>89.193195083915413</c:v>
                </c:pt>
                <c:pt idx="10">
                  <c:v>252.44848596992858</c:v>
                </c:pt>
                <c:pt idx="11">
                  <c:v>445.697</c:v>
                </c:pt>
                <c:pt idx="12">
                  <c:v>516.76</c:v>
                </c:pt>
                <c:pt idx="13">
                  <c:v>49.86</c:v>
                </c:pt>
                <c:pt idx="14">
                  <c:v>1128.24</c:v>
                </c:pt>
                <c:pt idx="15">
                  <c:v>192.01</c:v>
                </c:pt>
                <c:pt idx="16">
                  <c:v>314.82</c:v>
                </c:pt>
                <c:pt idx="17">
                  <c:v>887.59</c:v>
                </c:pt>
                <c:pt idx="18">
                  <c:v>48.47</c:v>
                </c:pt>
                <c:pt idx="19">
                  <c:v>75.760000000000005</c:v>
                </c:pt>
                <c:pt idx="20">
                  <c:v>67.5</c:v>
                </c:pt>
                <c:pt idx="21">
                  <c:v>49.15</c:v>
                </c:pt>
                <c:pt idx="22">
                  <c:v>251.1</c:v>
                </c:pt>
                <c:pt idx="23">
                  <c:v>72.64</c:v>
                </c:pt>
                <c:pt idx="24">
                  <c:v>36.5</c:v>
                </c:pt>
                <c:pt idx="25">
                  <c:v>39.660000000000004</c:v>
                </c:pt>
                <c:pt idx="26">
                  <c:v>365.90040539443135</c:v>
                </c:pt>
                <c:pt idx="27">
                  <c:v>347.74400000000009</c:v>
                </c:pt>
                <c:pt idx="28">
                  <c:v>435.70099999999996</c:v>
                </c:pt>
                <c:pt idx="30">
                  <c:v>453.14000000000004</c:v>
                </c:pt>
                <c:pt idx="31">
                  <c:v>154.80000000000001</c:v>
                </c:pt>
                <c:pt idx="32">
                  <c:v>99.29</c:v>
                </c:pt>
                <c:pt idx="33">
                  <c:v>90.4</c:v>
                </c:pt>
                <c:pt idx="34">
                  <c:v>454.86</c:v>
                </c:pt>
                <c:pt idx="35">
                  <c:v>82.8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C3-4DC9-9769-BC62FC53A688}"/>
            </c:ext>
          </c:extLst>
        </c:ser>
        <c:ser>
          <c:idx val="1"/>
          <c:order val="1"/>
          <c:tx>
            <c:strRef>
              <c:f>Personburet!$C$6</c:f>
              <c:strCache>
                <c:ptCount val="1"/>
                <c:pt idx="0">
                  <c:v>Day 2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strRef>
              <c:f>Personburet!$D$4:$AM$4</c:f>
              <c:strCache>
                <c:ptCount val="36"/>
                <c:pt idx="0">
                  <c:v>P1</c:v>
                </c:pt>
                <c:pt idx="1">
                  <c:v>P2</c:v>
                </c:pt>
                <c:pt idx="2">
                  <c:v>P9</c:v>
                </c:pt>
                <c:pt idx="3">
                  <c:v>P10</c:v>
                </c:pt>
                <c:pt idx="4">
                  <c:v>P11</c:v>
                </c:pt>
                <c:pt idx="5">
                  <c:v>P12</c:v>
                </c:pt>
                <c:pt idx="6">
                  <c:v>P21</c:v>
                </c:pt>
                <c:pt idx="7">
                  <c:v>P31</c:v>
                </c:pt>
                <c:pt idx="8">
                  <c:v>P32</c:v>
                </c:pt>
                <c:pt idx="9">
                  <c:v>P4</c:v>
                </c:pt>
                <c:pt idx="10">
                  <c:v>P5</c:v>
                </c:pt>
                <c:pt idx="11">
                  <c:v>P6</c:v>
                </c:pt>
                <c:pt idx="12">
                  <c:v>P17</c:v>
                </c:pt>
                <c:pt idx="13">
                  <c:v>P18</c:v>
                </c:pt>
                <c:pt idx="14">
                  <c:v>P22</c:v>
                </c:pt>
                <c:pt idx="15">
                  <c:v>P23</c:v>
                </c:pt>
                <c:pt idx="16">
                  <c:v>P24</c:v>
                </c:pt>
                <c:pt idx="17">
                  <c:v>P25</c:v>
                </c:pt>
                <c:pt idx="18">
                  <c:v>P13</c:v>
                </c:pt>
                <c:pt idx="19">
                  <c:v>P14</c:v>
                </c:pt>
                <c:pt idx="20">
                  <c:v>P15</c:v>
                </c:pt>
                <c:pt idx="21">
                  <c:v>P16</c:v>
                </c:pt>
                <c:pt idx="22">
                  <c:v>P19</c:v>
                </c:pt>
                <c:pt idx="23">
                  <c:v>P20</c:v>
                </c:pt>
                <c:pt idx="24">
                  <c:v>P28</c:v>
                </c:pt>
                <c:pt idx="25">
                  <c:v>P29</c:v>
                </c:pt>
                <c:pt idx="26">
                  <c:v>P3</c:v>
                </c:pt>
                <c:pt idx="27">
                  <c:v>P7</c:v>
                </c:pt>
                <c:pt idx="28">
                  <c:v>P8</c:v>
                </c:pt>
                <c:pt idx="29">
                  <c:v>P26</c:v>
                </c:pt>
                <c:pt idx="30">
                  <c:v>P27</c:v>
                </c:pt>
                <c:pt idx="31">
                  <c:v>P30</c:v>
                </c:pt>
                <c:pt idx="32">
                  <c:v>P33</c:v>
                </c:pt>
                <c:pt idx="33">
                  <c:v>P34</c:v>
                </c:pt>
                <c:pt idx="34">
                  <c:v>P35</c:v>
                </c:pt>
                <c:pt idx="35">
                  <c:v>P36</c:v>
                </c:pt>
              </c:strCache>
            </c:strRef>
          </c:xVal>
          <c:yVal>
            <c:numRef>
              <c:f>Personburet!$D$6:$AM$6</c:f>
              <c:numCache>
                <c:formatCode>0</c:formatCode>
                <c:ptCount val="36"/>
                <c:pt idx="0">
                  <c:v>254.50700000000001</c:v>
                </c:pt>
                <c:pt idx="1">
                  <c:v>49.42</c:v>
                </c:pt>
                <c:pt idx="2">
                  <c:v>131.56</c:v>
                </c:pt>
                <c:pt idx="3">
                  <c:v>1137.1299999999999</c:v>
                </c:pt>
                <c:pt idx="4">
                  <c:v>66.739000000000004</c:v>
                </c:pt>
                <c:pt idx="5">
                  <c:v>1560.6899999999998</c:v>
                </c:pt>
                <c:pt idx="6">
                  <c:v>519.79000000000008</c:v>
                </c:pt>
                <c:pt idx="7">
                  <c:v>3894.09</c:v>
                </c:pt>
                <c:pt idx="8">
                  <c:v>140.72999999999999</c:v>
                </c:pt>
                <c:pt idx="9">
                  <c:v>385.18</c:v>
                </c:pt>
                <c:pt idx="10">
                  <c:v>119.83199999999999</c:v>
                </c:pt>
                <c:pt idx="11">
                  <c:v>650.82899999999984</c:v>
                </c:pt>
                <c:pt idx="12">
                  <c:v>381.24</c:v>
                </c:pt>
                <c:pt idx="13">
                  <c:v>205.35000000000002</c:v>
                </c:pt>
                <c:pt idx="14">
                  <c:v>252.51</c:v>
                </c:pt>
                <c:pt idx="15">
                  <c:v>679.04</c:v>
                </c:pt>
                <c:pt idx="16">
                  <c:v>561.81999999999994</c:v>
                </c:pt>
                <c:pt idx="17">
                  <c:v>479.37</c:v>
                </c:pt>
                <c:pt idx="18">
                  <c:v>50.339999999999996</c:v>
                </c:pt>
                <c:pt idx="19">
                  <c:v>36.050000000000004</c:v>
                </c:pt>
                <c:pt idx="20">
                  <c:v>73.53</c:v>
                </c:pt>
                <c:pt idx="21">
                  <c:v>45.43</c:v>
                </c:pt>
                <c:pt idx="22">
                  <c:v>293.67</c:v>
                </c:pt>
                <c:pt idx="23">
                  <c:v>180.31</c:v>
                </c:pt>
                <c:pt idx="24">
                  <c:v>129.26999999999998</c:v>
                </c:pt>
                <c:pt idx="25">
                  <c:v>75.16</c:v>
                </c:pt>
                <c:pt idx="26">
                  <c:v>147.99800000000002</c:v>
                </c:pt>
                <c:pt idx="27">
                  <c:v>716.68799999999999</c:v>
                </c:pt>
                <c:pt idx="28">
                  <c:v>1978.7180000000001</c:v>
                </c:pt>
                <c:pt idx="29">
                  <c:v>158.39000000000001</c:v>
                </c:pt>
                <c:pt idx="30">
                  <c:v>199.63</c:v>
                </c:pt>
                <c:pt idx="32">
                  <c:v>95.07</c:v>
                </c:pt>
                <c:pt idx="33">
                  <c:v>61.9</c:v>
                </c:pt>
                <c:pt idx="34">
                  <c:v>57.86</c:v>
                </c:pt>
                <c:pt idx="35">
                  <c:v>80.73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C3-4DC9-9769-BC62FC53A688}"/>
            </c:ext>
          </c:extLst>
        </c:ser>
        <c:ser>
          <c:idx val="2"/>
          <c:order val="2"/>
          <c:tx>
            <c:strRef>
              <c:f>Personburet!$C$7</c:f>
              <c:strCache>
                <c:ptCount val="1"/>
                <c:pt idx="0">
                  <c:v>Day 3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strRef>
              <c:f>Personburet!$D$4:$AM$4</c:f>
              <c:strCache>
                <c:ptCount val="36"/>
                <c:pt idx="0">
                  <c:v>P1</c:v>
                </c:pt>
                <c:pt idx="1">
                  <c:v>P2</c:v>
                </c:pt>
                <c:pt idx="2">
                  <c:v>P9</c:v>
                </c:pt>
                <c:pt idx="3">
                  <c:v>P10</c:v>
                </c:pt>
                <c:pt idx="4">
                  <c:v>P11</c:v>
                </c:pt>
                <c:pt idx="5">
                  <c:v>P12</c:v>
                </c:pt>
                <c:pt idx="6">
                  <c:v>P21</c:v>
                </c:pt>
                <c:pt idx="7">
                  <c:v>P31</c:v>
                </c:pt>
                <c:pt idx="8">
                  <c:v>P32</c:v>
                </c:pt>
                <c:pt idx="9">
                  <c:v>P4</c:v>
                </c:pt>
                <c:pt idx="10">
                  <c:v>P5</c:v>
                </c:pt>
                <c:pt idx="11">
                  <c:v>P6</c:v>
                </c:pt>
                <c:pt idx="12">
                  <c:v>P17</c:v>
                </c:pt>
                <c:pt idx="13">
                  <c:v>P18</c:v>
                </c:pt>
                <c:pt idx="14">
                  <c:v>P22</c:v>
                </c:pt>
                <c:pt idx="15">
                  <c:v>P23</c:v>
                </c:pt>
                <c:pt idx="16">
                  <c:v>P24</c:v>
                </c:pt>
                <c:pt idx="17">
                  <c:v>P25</c:v>
                </c:pt>
                <c:pt idx="18">
                  <c:v>P13</c:v>
                </c:pt>
                <c:pt idx="19">
                  <c:v>P14</c:v>
                </c:pt>
                <c:pt idx="20">
                  <c:v>P15</c:v>
                </c:pt>
                <c:pt idx="21">
                  <c:v>P16</c:v>
                </c:pt>
                <c:pt idx="22">
                  <c:v>P19</c:v>
                </c:pt>
                <c:pt idx="23">
                  <c:v>P20</c:v>
                </c:pt>
                <c:pt idx="24">
                  <c:v>P28</c:v>
                </c:pt>
                <c:pt idx="25">
                  <c:v>P29</c:v>
                </c:pt>
                <c:pt idx="26">
                  <c:v>P3</c:v>
                </c:pt>
                <c:pt idx="27">
                  <c:v>P7</c:v>
                </c:pt>
                <c:pt idx="28">
                  <c:v>P8</c:v>
                </c:pt>
                <c:pt idx="29">
                  <c:v>P26</c:v>
                </c:pt>
                <c:pt idx="30">
                  <c:v>P27</c:v>
                </c:pt>
                <c:pt idx="31">
                  <c:v>P30</c:v>
                </c:pt>
                <c:pt idx="32">
                  <c:v>P33</c:v>
                </c:pt>
                <c:pt idx="33">
                  <c:v>P34</c:v>
                </c:pt>
                <c:pt idx="34">
                  <c:v>P35</c:v>
                </c:pt>
                <c:pt idx="35">
                  <c:v>P36</c:v>
                </c:pt>
              </c:strCache>
            </c:strRef>
          </c:xVal>
          <c:yVal>
            <c:numRef>
              <c:f>Personburet!$D$7:$AM$7</c:f>
              <c:numCache>
                <c:formatCode>General</c:formatCode>
                <c:ptCount val="36"/>
                <c:pt idx="0" formatCode="0">
                  <c:v>134.24899999999997</c:v>
                </c:pt>
                <c:pt idx="2" formatCode="0">
                  <c:v>106.57</c:v>
                </c:pt>
                <c:pt idx="3" formatCode="0">
                  <c:v>122.47</c:v>
                </c:pt>
                <c:pt idx="4" formatCode="0">
                  <c:v>515.16</c:v>
                </c:pt>
                <c:pt idx="5" formatCode="0">
                  <c:v>46.14</c:v>
                </c:pt>
                <c:pt idx="6" formatCode="0">
                  <c:v>469.3</c:v>
                </c:pt>
                <c:pt idx="7" formatCode="0">
                  <c:v>395.37</c:v>
                </c:pt>
                <c:pt idx="8" formatCode="0">
                  <c:v>791.3599999999999</c:v>
                </c:pt>
                <c:pt idx="10" formatCode="0">
                  <c:v>126.283</c:v>
                </c:pt>
                <c:pt idx="11" formatCode="0">
                  <c:v>110.145</c:v>
                </c:pt>
                <c:pt idx="12" formatCode="0">
                  <c:v>303.01</c:v>
                </c:pt>
                <c:pt idx="13" formatCode="0">
                  <c:v>1106.42</c:v>
                </c:pt>
                <c:pt idx="14" formatCode="0">
                  <c:v>955.15</c:v>
                </c:pt>
                <c:pt idx="15" formatCode="0">
                  <c:v>143.62</c:v>
                </c:pt>
                <c:pt idx="16" formatCode="0">
                  <c:v>531.04999999999984</c:v>
                </c:pt>
                <c:pt idx="17" formatCode="0">
                  <c:v>164.16</c:v>
                </c:pt>
                <c:pt idx="18" formatCode="0">
                  <c:v>40.06</c:v>
                </c:pt>
                <c:pt idx="19" formatCode="0">
                  <c:v>58.220000000000006</c:v>
                </c:pt>
                <c:pt idx="20" formatCode="0">
                  <c:v>45.54</c:v>
                </c:pt>
                <c:pt idx="21" formatCode="0">
                  <c:v>67.239999999999995</c:v>
                </c:pt>
                <c:pt idx="22" formatCode="0">
                  <c:v>215.12</c:v>
                </c:pt>
                <c:pt idx="23" formatCode="0">
                  <c:v>97.81</c:v>
                </c:pt>
                <c:pt idx="24" formatCode="0">
                  <c:v>164.35000000000002</c:v>
                </c:pt>
                <c:pt idx="25" formatCode="0">
                  <c:v>365.90040539443135</c:v>
                </c:pt>
                <c:pt idx="26" formatCode="0">
                  <c:v>466.96199999999993</c:v>
                </c:pt>
                <c:pt idx="27" formatCode="0">
                  <c:v>492.40999999999997</c:v>
                </c:pt>
                <c:pt idx="28" formatCode="0">
                  <c:v>1128.8499999999999</c:v>
                </c:pt>
                <c:pt idx="30" formatCode="0">
                  <c:v>395.98999999999995</c:v>
                </c:pt>
                <c:pt idx="32" formatCode="0">
                  <c:v>170.55</c:v>
                </c:pt>
                <c:pt idx="33" formatCode="0">
                  <c:v>208.04</c:v>
                </c:pt>
                <c:pt idx="34" formatCode="0">
                  <c:v>52.53</c:v>
                </c:pt>
                <c:pt idx="35" formatCode="0">
                  <c:v>110.1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C3-4DC9-9769-BC62FC53A688}"/>
            </c:ext>
          </c:extLst>
        </c:ser>
        <c:ser>
          <c:idx val="3"/>
          <c:order val="3"/>
          <c:tx>
            <c:v>MW indiviual</c:v>
          </c:tx>
          <c:spPr>
            <a:ln w="28575"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yVal>
            <c:numRef>
              <c:f>Personburet!$D$8:$AM$8</c:f>
              <c:numCache>
                <c:formatCode>0</c:formatCode>
                <c:ptCount val="36"/>
                <c:pt idx="0">
                  <c:v>167.97018808579685</c:v>
                </c:pt>
                <c:pt idx="1">
                  <c:v>49.898916876575278</c:v>
                </c:pt>
                <c:pt idx="2">
                  <c:v>98.391666666666666</c:v>
                </c:pt>
                <c:pt idx="3">
                  <c:v>460.24433333333343</c:v>
                </c:pt>
                <c:pt idx="4">
                  <c:v>236.21833333333336</c:v>
                </c:pt>
                <c:pt idx="5">
                  <c:v>1044.470333333333</c:v>
                </c:pt>
                <c:pt idx="6">
                  <c:v>695.44999999999982</c:v>
                </c:pt>
                <c:pt idx="7">
                  <c:v>1651.836666666667</c:v>
                </c:pt>
                <c:pt idx="8">
                  <c:v>1175.4333333333332</c:v>
                </c:pt>
                <c:pt idx="9">
                  <c:v>237.1865975419577</c:v>
                </c:pt>
                <c:pt idx="10">
                  <c:v>166.18782865664286</c:v>
                </c:pt>
                <c:pt idx="11">
                  <c:v>402.22366666666665</c:v>
                </c:pt>
                <c:pt idx="12">
                  <c:v>400.3366666666667</c:v>
                </c:pt>
                <c:pt idx="13">
                  <c:v>453.87666666666672</c:v>
                </c:pt>
                <c:pt idx="14">
                  <c:v>778.63333333333344</c:v>
                </c:pt>
                <c:pt idx="15">
                  <c:v>338.2233333333333</c:v>
                </c:pt>
                <c:pt idx="16">
                  <c:v>469.22999999999996</c:v>
                </c:pt>
                <c:pt idx="17">
                  <c:v>510.37333333333345</c:v>
                </c:pt>
                <c:pt idx="18">
                  <c:v>46.290000000000006</c:v>
                </c:pt>
                <c:pt idx="19">
                  <c:v>56.676666666666648</c:v>
                </c:pt>
                <c:pt idx="20">
                  <c:v>62.190000000000005</c:v>
                </c:pt>
                <c:pt idx="21">
                  <c:v>53.94</c:v>
                </c:pt>
                <c:pt idx="22">
                  <c:v>253.29666666666662</c:v>
                </c:pt>
                <c:pt idx="23">
                  <c:v>116.92</c:v>
                </c:pt>
                <c:pt idx="24">
                  <c:v>110.04</c:v>
                </c:pt>
                <c:pt idx="25">
                  <c:v>160.24013513147702</c:v>
                </c:pt>
                <c:pt idx="26">
                  <c:v>326.95346846481033</c:v>
                </c:pt>
                <c:pt idx="27">
                  <c:v>518.9473333333334</c:v>
                </c:pt>
                <c:pt idx="28">
                  <c:v>1181.0896666666665</c:v>
                </c:pt>
                <c:pt idx="29">
                  <c:v>158.39000000000001</c:v>
                </c:pt>
                <c:pt idx="30">
                  <c:v>349.5866666666667</c:v>
                </c:pt>
                <c:pt idx="31">
                  <c:v>154.80000000000001</c:v>
                </c:pt>
                <c:pt idx="32">
                  <c:v>121.63666666666667</c:v>
                </c:pt>
                <c:pt idx="33">
                  <c:v>120.11333333333333</c:v>
                </c:pt>
                <c:pt idx="34">
                  <c:v>188.41666666666663</c:v>
                </c:pt>
                <c:pt idx="35">
                  <c:v>91.210000000000008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C3-4DC9-9769-BC62FC53A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301544"/>
        <c:axId val="172301936"/>
      </c:scatterChart>
      <c:valAx>
        <c:axId val="172301544"/>
        <c:scaling>
          <c:orientation val="minMax"/>
          <c:max val="36"/>
          <c:min val="0"/>
        </c:scaling>
        <c:delete val="1"/>
        <c:axPos val="b"/>
        <c:majorTickMark val="out"/>
        <c:minorTickMark val="none"/>
        <c:tickLblPos val="none"/>
        <c:crossAx val="172301936"/>
        <c:crosses val="autoZero"/>
        <c:crossBetween val="midCat"/>
      </c:valAx>
      <c:valAx>
        <c:axId val="172301936"/>
        <c:scaling>
          <c:orientation val="minMax"/>
          <c:max val="4000"/>
        </c:scaling>
        <c:delete val="1"/>
        <c:axPos val="l"/>
        <c:majorGridlines/>
        <c:numFmt formatCode="0" sourceLinked="1"/>
        <c:majorTickMark val="out"/>
        <c:minorTickMark val="none"/>
        <c:tickLblPos val="none"/>
        <c:crossAx val="17230154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7372503395861212"/>
          <c:y val="4.3010903235968435E-2"/>
          <c:w val="0.12117354485557394"/>
          <c:h val="0.419356306550692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0.88272</cdr:x>
      <cdr:y>0.01531</cdr:y>
    </cdr:from>
    <cdr:to>
      <cdr:x>1</cdr:x>
      <cdr:y>0.10679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7312573" y="54426"/>
          <a:ext cx="971549" cy="325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2000" b="1" dirty="0" smtClean="0">
              <a:solidFill>
                <a:srgbClr val="FF0000"/>
              </a:solidFill>
            </a:rPr>
            <a:t>74995</a:t>
          </a:r>
          <a:endParaRPr lang="sv-SE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0.48836</cdr:x>
      <cdr:y>0.06301</cdr:y>
    </cdr:from>
    <cdr:to>
      <cdr:x>0.48836</cdr:x>
      <cdr:y>0.90168</cdr:y>
    </cdr:to>
    <cdr:cxnSp macro="">
      <cdr:nvCxnSpPr>
        <cdr:cNvPr id="3" name="Rak 2"/>
        <cdr:cNvCxnSpPr/>
      </cdr:nvCxnSpPr>
      <cdr:spPr>
        <a:xfrm xmlns:a="http://schemas.openxmlformats.org/drawingml/2006/main">
          <a:off x="3436267" y="168867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0.28161</cdr:x>
      <cdr:y>0.0564</cdr:y>
    </cdr:from>
    <cdr:to>
      <cdr:x>0.28161</cdr:x>
      <cdr:y>0.8958</cdr:y>
    </cdr:to>
    <cdr:cxnSp macro="">
      <cdr:nvCxnSpPr>
        <cdr:cNvPr id="8" name="Rak 7"/>
        <cdr:cNvCxnSpPr/>
      </cdr:nvCxnSpPr>
      <cdr:spPr>
        <a:xfrm xmlns:a="http://schemas.openxmlformats.org/drawingml/2006/main">
          <a:off x="1983301" y="152723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0.67454</cdr:x>
      <cdr:y>0.06069</cdr:y>
    </cdr:from>
    <cdr:to>
      <cdr:x>0.67454</cdr:x>
      <cdr:y>0.89936</cdr:y>
    </cdr:to>
    <cdr:cxnSp macro="">
      <cdr:nvCxnSpPr>
        <cdr:cNvPr id="11" name="Rak 10"/>
        <cdr:cNvCxnSpPr/>
      </cdr:nvCxnSpPr>
      <cdr:spPr>
        <a:xfrm xmlns:a="http://schemas.openxmlformats.org/drawingml/2006/main">
          <a:off x="4746304" y="163162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0.08036</cdr:x>
      <cdr:y>2.70753E-7</cdr:y>
    </cdr:from>
    <cdr:to>
      <cdr:x>0.21666</cdr:x>
      <cdr:y>0.01552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69299" y="1"/>
          <a:ext cx="1135250" cy="57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dirty="0"/>
            <a:t>m</a:t>
          </a:r>
          <a:r>
            <a:rPr lang="sv-SE" sz="1600" dirty="0" smtClean="0"/>
            <a:t>g/m3</a:t>
          </a:r>
          <a:endParaRPr lang="sv-SE" sz="1600" dirty="0"/>
        </a:p>
      </cdr:txBody>
    </cdr:sp>
  </cdr:relSizeAnchor>
  <cdr:relSizeAnchor xmlns:cdr="http://schemas.openxmlformats.org/drawingml/2006/chartDrawing">
    <cdr:from>
      <cdr:x>0.88889</cdr:x>
      <cdr:y>0.89709</cdr:y>
    </cdr:from>
    <cdr:to>
      <cdr:x>1</cdr:x>
      <cdr:y>0.95078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10212636" y="4417765"/>
          <a:ext cx="1233889" cy="26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 smtClean="0"/>
            <a:t>Olika individer</a:t>
          </a:r>
          <a:endParaRPr lang="sv-SE" sz="1100" dirty="0"/>
        </a:p>
      </cdr:txBody>
    </cdr:sp>
  </cdr:relSizeAnchor>
  <cdr:relSizeAnchor xmlns:cdr="http://schemas.openxmlformats.org/drawingml/2006/chartDrawing">
    <cdr:from>
      <cdr:x>0.03075</cdr:x>
      <cdr:y>0.0604</cdr:y>
    </cdr:from>
    <cdr:to>
      <cdr:x>0.05731</cdr:x>
      <cdr:y>0.93512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341523" y="297456"/>
          <a:ext cx="294900" cy="4307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  <cdr:relSizeAnchor xmlns:cdr="http://schemas.openxmlformats.org/drawingml/2006/chartDrawing">
    <cdr:from>
      <cdr:x>0.02679</cdr:x>
      <cdr:y>0.0604</cdr:y>
    </cdr:from>
    <cdr:to>
      <cdr:x>0.05731</cdr:x>
      <cdr:y>0.1354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97455" y="297456"/>
          <a:ext cx="33896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BC5C-936D-4F50-A23A-A2BFDCAF73CA}" type="datetimeFigureOut">
              <a:rPr lang="sv-SE" smtClean="0"/>
              <a:t>2018-04-20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7DD2-6CAC-4597-8A33-E9D5F2FA39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00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7DD2-6CAC-4597-8A33-E9D5F2FA39B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87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B344D-19BA-4504-B0E4-C131A874551B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53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B344D-19BA-4504-B0E4-C131A874551B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65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B344D-19BA-4504-B0E4-C131A874551B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14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7DD2-6CAC-4597-8A33-E9D5F2FA39BB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026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36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59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68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3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2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19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8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B344D-19BA-4504-B0E4-C131A874551B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0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röd med 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499" y="5441948"/>
            <a:ext cx="5364331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5441948"/>
            <a:ext cx="42545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extruta 2"/>
          <p:cNvSpPr txBox="1"/>
          <p:nvPr userDrawn="1"/>
        </p:nvSpPr>
        <p:spPr>
          <a:xfrm>
            <a:off x="-2334409" y="4318563"/>
            <a:ext cx="2194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Information</a:t>
            </a:r>
            <a:r>
              <a:rPr lang="sv-SE" sz="1400" dirty="0" smtClean="0"/>
              <a:t>:</a:t>
            </a:r>
          </a:p>
          <a:p>
            <a:r>
              <a:rPr lang="sv-SE" sz="1400" dirty="0" smtClean="0"/>
              <a:t>OBS att du ska redigera sidfoten</a:t>
            </a:r>
            <a:r>
              <a:rPr lang="sv-SE" sz="1400" baseline="0" dirty="0" smtClean="0"/>
              <a:t> via fliken Infoga, Sidhuvud/fot annars sker ändringen bara på den bild du står.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Där kan du också välja om du inte vill ha sidfoten alls.</a:t>
            </a:r>
          </a:p>
        </p:txBody>
      </p:sp>
    </p:spTree>
    <p:extLst>
      <p:ext uri="{BB962C8B-B14F-4D97-AF65-F5344CB8AC3E}">
        <p14:creationId xmlns:p14="http://schemas.microsoft.com/office/powerpoint/2010/main" val="222789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9" y="1181794"/>
            <a:ext cx="7100157" cy="879054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66006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78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499" y="5441948"/>
            <a:ext cx="5364331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5441948"/>
            <a:ext cx="42545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9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315200" cy="8509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1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4117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5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57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73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52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99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499" y="5441948"/>
            <a:ext cx="5364331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5441948"/>
            <a:ext cx="42545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63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315200" cy="8509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med 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499" y="5441948"/>
            <a:ext cx="5364331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5441948"/>
            <a:ext cx="42545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408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4117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21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316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626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50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61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499" y="5441948"/>
            <a:ext cx="5364331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5441948"/>
            <a:ext cx="42545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97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315200" cy="8509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877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4117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357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26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08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0399"/>
            <a:ext cx="7772400" cy="2476501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315200" cy="8509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404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39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5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41178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22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945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69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73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C3D8-04A7-4948-AAA4-B80756FEC1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37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51631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010"/>
            <a:ext cx="9144000" cy="14401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499" y="6410141"/>
            <a:ext cx="536433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10141"/>
            <a:ext cx="4254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59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3" r:id="rId2"/>
    <p:sldLayoutId id="2147483694" r:id="rId3"/>
    <p:sldLayoutId id="2147483661" r:id="rId4"/>
    <p:sldLayoutId id="2147483662" r:id="rId5"/>
    <p:sldLayoutId id="2147483664" r:id="rId6"/>
    <p:sldLayoutId id="2147483666" r:id="rId7"/>
    <p:sldLayoutId id="2147483667" r:id="rId8"/>
    <p:sldLayoutId id="2147483695" r:id="rId9"/>
    <p:sldLayoutId id="2147483696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010"/>
            <a:ext cx="9144000" cy="14401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499" y="6410141"/>
            <a:ext cx="536433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10141"/>
            <a:ext cx="4254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99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91" r:id="rId3"/>
    <p:sldLayoutId id="2147483672" r:id="rId4"/>
    <p:sldLayoutId id="2147483673" r:id="rId5"/>
    <p:sldLayoutId id="2147483674" r:id="rId6"/>
    <p:sldLayoutId id="214748367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554"/>
            <a:ext cx="9144000" cy="266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499" y="6410141"/>
            <a:ext cx="536433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10141"/>
            <a:ext cx="4254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02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2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1846"/>
            <a:ext cx="9158294" cy="14424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499" y="6410141"/>
            <a:ext cx="536433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10141"/>
            <a:ext cx="4254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29C3D8-04A7-4948-AAA4-B80756FEC1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6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3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ningsskydd.n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637522" y="2305050"/>
            <a:ext cx="6081227" cy="1857376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Kvarts finns på alla arbetsplatser- så skyddar du dig!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50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91" y="378031"/>
            <a:ext cx="9127909" cy="1325563"/>
          </a:xfrm>
        </p:spPr>
        <p:txBody>
          <a:bodyPr>
            <a:noAutofit/>
          </a:bodyPr>
          <a:lstStyle/>
          <a:p>
            <a:r>
              <a:rPr lang="sv" sz="4000" dirty="0"/>
              <a:t>Sjukdomar av kvarts är </a:t>
            </a:r>
            <a:r>
              <a:rPr lang="sv" sz="4000" b="1" dirty="0" smtClean="0"/>
              <a:t>obotliga </a:t>
            </a:r>
            <a:r>
              <a:rPr lang="sv-SE" sz="4000" dirty="0" smtClean="0"/>
              <a:t>och </a:t>
            </a:r>
            <a:r>
              <a:rPr lang="sv" sz="4000" b="1" dirty="0"/>
              <a:t>svåra att upptäcka tidigt</a:t>
            </a:r>
            <a:r>
              <a:rPr lang="sv" sz="4000" dirty="0"/>
              <a:t>!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626750"/>
            <a:ext cx="6276647" cy="1937079"/>
          </a:xfrm>
        </p:spPr>
        <p:txBody>
          <a:bodyPr>
            <a:normAutofit/>
          </a:bodyPr>
          <a:lstStyle/>
          <a:p>
            <a:pPr marL="609585" indent="-457189">
              <a:buSzPct val="100000"/>
              <a:buChar char="-"/>
            </a:pPr>
            <a:r>
              <a:rPr lang="sv-SE" sz="2600" b="1" dirty="0"/>
              <a:t>Svårbehandlat</a:t>
            </a:r>
            <a:r>
              <a:rPr lang="sv-SE" sz="2600" dirty="0"/>
              <a:t> för sjukvården!</a:t>
            </a:r>
          </a:p>
          <a:p>
            <a:pPr>
              <a:buNone/>
            </a:pPr>
            <a:endParaRPr lang="sv-SE" sz="2600" dirty="0"/>
          </a:p>
          <a:p>
            <a:pPr marL="609585" indent="-457189">
              <a:buSzPct val="100000"/>
              <a:buChar char="-"/>
            </a:pPr>
            <a:r>
              <a:rPr lang="sv-SE" sz="2600" b="1" dirty="0"/>
              <a:t>Förebyggande</a:t>
            </a:r>
            <a:r>
              <a:rPr lang="sv-SE" sz="2600" dirty="0"/>
              <a:t> åtgärder är BÄST!</a:t>
            </a: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5436" y="1825624"/>
            <a:ext cx="2043533" cy="3539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8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" sz="4000" b="1" dirty="0"/>
              <a:t>Tre lungsjukdomar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Shape 68"/>
          <p:cNvSpPr txBox="1">
            <a:spLocks noGrp="1"/>
          </p:cNvSpPr>
          <p:nvPr>
            <p:ph idx="1"/>
          </p:nvPr>
        </p:nvSpPr>
        <p:spPr>
          <a:xfrm>
            <a:off x="107701" y="2860842"/>
            <a:ext cx="3259769" cy="966829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marL="0" indent="0" algn="ctr">
              <a:buNone/>
            </a:pPr>
            <a:r>
              <a:rPr lang="sv" sz="2600" b="1" dirty="0" smtClean="0"/>
              <a:t>Stendammslunga</a:t>
            </a:r>
            <a:endParaRPr lang="sv" sz="2600" b="1" dirty="0"/>
          </a:p>
          <a:p>
            <a:pPr marL="0" indent="0" algn="ctr">
              <a:buNone/>
            </a:pPr>
            <a:r>
              <a:rPr lang="sv" sz="2600" dirty="0" smtClean="0"/>
              <a:t>= silikos</a:t>
            </a:r>
            <a:endParaRPr lang="sv" sz="26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9"/>
          <a:stretch/>
        </p:blipFill>
        <p:spPr>
          <a:xfrm>
            <a:off x="628650" y="3958435"/>
            <a:ext cx="2217872" cy="1092295"/>
          </a:xfrm>
          <a:prstGeom prst="rect">
            <a:avLst/>
          </a:prstGeom>
        </p:spPr>
      </p:pic>
      <p:sp>
        <p:nvSpPr>
          <p:cNvPr id="8" name="Shape 69"/>
          <p:cNvSpPr txBox="1"/>
          <p:nvPr/>
        </p:nvSpPr>
        <p:spPr>
          <a:xfrm>
            <a:off x="3270248" y="2801495"/>
            <a:ext cx="2603501" cy="1085525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ctr"/>
            <a:r>
              <a:rPr lang="sv" sz="2600" b="1" dirty="0" smtClean="0"/>
              <a:t>Lungcancer</a:t>
            </a:r>
            <a:endParaRPr lang="sv" sz="2600" dirty="0" smtClean="0"/>
          </a:p>
          <a:p>
            <a:pPr algn="ctr"/>
            <a:r>
              <a:rPr lang="sv" sz="2600" dirty="0" smtClean="0"/>
              <a:t>    olika </a:t>
            </a:r>
            <a:r>
              <a:rPr lang="sv" sz="2600" dirty="0"/>
              <a:t>typer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9" b="14551"/>
          <a:stretch/>
        </p:blipFill>
        <p:spPr>
          <a:xfrm>
            <a:off x="3794176" y="3927535"/>
            <a:ext cx="1555647" cy="1154097"/>
          </a:xfrm>
          <a:prstGeom prst="rect">
            <a:avLst/>
          </a:prstGeom>
        </p:spPr>
      </p:pic>
      <p:sp>
        <p:nvSpPr>
          <p:cNvPr id="10" name="Shape 70"/>
          <p:cNvSpPr txBox="1"/>
          <p:nvPr/>
        </p:nvSpPr>
        <p:spPr>
          <a:xfrm>
            <a:off x="6114117" y="2430293"/>
            <a:ext cx="2922179" cy="1397378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ctr"/>
            <a:r>
              <a:rPr lang="sv" sz="2600" b="1" dirty="0" smtClean="0"/>
              <a:t>KOL</a:t>
            </a:r>
            <a:r>
              <a:rPr lang="sv" sz="2600" dirty="0" smtClean="0"/>
              <a:t> = kronisk obstruktiv</a:t>
            </a:r>
            <a:br>
              <a:rPr lang="sv" sz="2600" dirty="0" smtClean="0"/>
            </a:br>
            <a:r>
              <a:rPr lang="sv" sz="2600" dirty="0" smtClean="0"/>
              <a:t>lungsjukdom</a:t>
            </a:r>
            <a:endParaRPr lang="sv" sz="26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81" y="3892003"/>
            <a:ext cx="978258" cy="12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" y="2082350"/>
            <a:ext cx="4075164" cy="2546979"/>
          </a:xfrm>
          <a:prstGeom prst="rect">
            <a:avLst/>
          </a:prstGeom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414726" y="532574"/>
            <a:ext cx="6355222" cy="861702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r>
              <a:rPr lang="sv" sz="4000" b="1" dirty="0"/>
              <a:t>Lungblåsor</a:t>
            </a:r>
            <a:r>
              <a:rPr lang="sv" sz="4000" dirty="0"/>
              <a:t> (alveoler)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311235" y="2329941"/>
            <a:ext cx="4832765" cy="947150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pPr lvl="1" algn="ctr">
              <a:buNone/>
            </a:pPr>
            <a:r>
              <a:rPr lang="sv" dirty="0" smtClean="0"/>
              <a:t>       Blod</a:t>
            </a:r>
          </a:p>
          <a:p>
            <a:pPr>
              <a:buNone/>
            </a:pPr>
            <a:r>
              <a:rPr lang="sv" dirty="0" smtClean="0">
                <a:solidFill>
                  <a:srgbClr val="FF0000"/>
                </a:solidFill>
              </a:rPr>
              <a:t> 		            Syre</a:t>
            </a:r>
            <a:r>
              <a:rPr lang="sv" dirty="0">
                <a:solidFill>
                  <a:srgbClr val="FF0000"/>
                </a:solidFill>
              </a:rPr>
              <a:t>	</a:t>
            </a:r>
            <a:r>
              <a:rPr lang="sv" dirty="0" smtClean="0">
                <a:solidFill>
                  <a:srgbClr val="FF0000"/>
                </a:solidFill>
              </a:rPr>
              <a:t>      </a:t>
            </a:r>
            <a:r>
              <a:rPr lang="sv" dirty="0" smtClean="0">
                <a:solidFill>
                  <a:srgbClr val="0000FF"/>
                </a:solidFill>
              </a:rPr>
              <a:t>Koldioxid</a:t>
            </a:r>
            <a:endParaRPr lang="sv" dirty="0"/>
          </a:p>
        </p:txBody>
      </p:sp>
      <p:sp>
        <p:nvSpPr>
          <p:cNvPr id="2" name="textruta 1"/>
          <p:cNvSpPr txBox="1"/>
          <p:nvPr/>
        </p:nvSpPr>
        <p:spPr>
          <a:xfrm>
            <a:off x="3951890" y="3429000"/>
            <a:ext cx="495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" sz="2400" b="1" dirty="0"/>
              <a:t>Kronisk </a:t>
            </a:r>
            <a:r>
              <a:rPr lang="sv" sz="2400" dirty="0"/>
              <a:t>silikos</a:t>
            </a:r>
            <a:r>
              <a:rPr lang="sv" sz="2400" b="1" dirty="0"/>
              <a:t> </a:t>
            </a:r>
            <a:r>
              <a:rPr lang="sv" sz="2400" dirty="0"/>
              <a:t>→	 ärrvävnad 				 (</a:t>
            </a:r>
            <a:r>
              <a:rPr lang="sv" sz="2400" b="1" dirty="0"/>
              <a:t>fibros</a:t>
            </a:r>
            <a:r>
              <a:rPr lang="sv" sz="2400" dirty="0"/>
              <a:t>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2" y="4259997"/>
            <a:ext cx="1487140" cy="112347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884854" y="4132551"/>
            <a:ext cx="5022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" sz="2400" b="1" dirty="0"/>
              <a:t>Akut</a:t>
            </a:r>
            <a:r>
              <a:rPr lang="sv" sz="2400" dirty="0"/>
              <a:t> silikos     →	 inflammation  			</a:t>
            </a:r>
            <a:r>
              <a:rPr lang="sv" sz="2400" dirty="0" smtClean="0"/>
              <a:t>med </a:t>
            </a:r>
            <a:r>
              <a:rPr lang="sv" sz="2400" b="1" dirty="0" smtClean="0"/>
              <a:t>vätska</a:t>
            </a:r>
            <a:r>
              <a:rPr lang="sv" sz="2400" dirty="0" smtClean="0"/>
              <a:t> i</a:t>
            </a:r>
            <a:r>
              <a:rPr lang="sv" sz="2400" dirty="0"/>
              <a:t>				 alveolerna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Svängd pil 5"/>
          <p:cNvSpPr/>
          <p:nvPr/>
        </p:nvSpPr>
        <p:spPr>
          <a:xfrm>
            <a:off x="6748632" y="2589103"/>
            <a:ext cx="205838" cy="20303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12" name="Svängd pil 11"/>
          <p:cNvSpPr/>
          <p:nvPr/>
        </p:nvSpPr>
        <p:spPr>
          <a:xfrm rot="5400000">
            <a:off x="7792540" y="2586301"/>
            <a:ext cx="205838" cy="203036"/>
          </a:xfrm>
          <a:prstGeom prst="ben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021" y="1669607"/>
            <a:ext cx="1487140" cy="112102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350285"/>
            <a:ext cx="1509785" cy="12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007517"/>
            <a:ext cx="4270248" cy="4355653"/>
          </a:xfrm>
          <a:prstGeom prst="rect">
            <a:avLst/>
          </a:prstGeom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027430" y="332939"/>
            <a:ext cx="5027794" cy="1652707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r>
              <a:rPr lang="sv" sz="4000" b="1" dirty="0" smtClean="0"/>
              <a:t>Lungcancer </a:t>
            </a:r>
            <a:r>
              <a:rPr lang="sv" sz="4000" dirty="0" smtClean="0"/>
              <a:t>flera </a:t>
            </a:r>
            <a:r>
              <a:rPr lang="sv" sz="4000" dirty="0"/>
              <a:t>typer...</a:t>
            </a:r>
          </a:p>
        </p:txBody>
      </p:sp>
      <p:sp>
        <p:nvSpPr>
          <p:cNvPr id="4" name="Shape 99"/>
          <p:cNvSpPr txBox="1">
            <a:spLocks noGrp="1"/>
          </p:cNvSpPr>
          <p:nvPr>
            <p:ph type="body" idx="1"/>
          </p:nvPr>
        </p:nvSpPr>
        <p:spPr>
          <a:xfrm>
            <a:off x="4379976" y="2856594"/>
            <a:ext cx="4595857" cy="2858606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pPr marL="457189" indent="-342892">
              <a:buSzPct val="100000"/>
              <a:buChar char="-"/>
            </a:pPr>
            <a:r>
              <a:rPr lang="sv" sz="2600" dirty="0" smtClean="0"/>
              <a:t>Bl a småcellig lungcancer, </a:t>
            </a:r>
            <a:r>
              <a:rPr lang="sv" sz="2600" dirty="0"/>
              <a:t>en av de </a:t>
            </a:r>
            <a:r>
              <a:rPr lang="sv" sz="2600" dirty="0" smtClean="0"/>
              <a:t>dödligaste...</a:t>
            </a:r>
            <a:endParaRPr lang="sv" sz="2600" dirty="0"/>
          </a:p>
          <a:p>
            <a:pPr>
              <a:buNone/>
            </a:pPr>
            <a:endParaRPr sz="2600" dirty="0"/>
          </a:p>
          <a:p>
            <a:pPr marL="457189" indent="-342892">
              <a:buSzPct val="100000"/>
              <a:buChar char="-"/>
            </a:pPr>
            <a:r>
              <a:rPr lang="sv" sz="2600" dirty="0" smtClean="0"/>
              <a:t>Även andra varianter</a:t>
            </a:r>
            <a:br>
              <a:rPr lang="sv" sz="2600" dirty="0" smtClean="0"/>
            </a:br>
            <a:r>
              <a:rPr lang="sv" sz="2600" dirty="0" smtClean="0"/>
              <a:t>av lungcancer</a:t>
            </a:r>
            <a:endParaRPr lang="sv" sz="26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9" y="1007517"/>
            <a:ext cx="1754306" cy="17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41426" r="16498" b="36158"/>
          <a:stretch/>
        </p:blipFill>
        <p:spPr>
          <a:xfrm rot="10800000" flipH="1" flipV="1">
            <a:off x="7809076" y="4942962"/>
            <a:ext cx="1215000" cy="216000"/>
          </a:xfrm>
          <a:prstGeom prst="rect">
            <a:avLst/>
          </a:prstGeom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171302" y="344472"/>
            <a:ext cx="1825711" cy="824813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r>
              <a:rPr lang="sv" b="1" dirty="0"/>
              <a:t>KOL</a:t>
            </a:r>
          </a:p>
        </p:txBody>
      </p:sp>
      <p:sp>
        <p:nvSpPr>
          <p:cNvPr id="6" name="Shape 107"/>
          <p:cNvSpPr txBox="1">
            <a:spLocks/>
          </p:cNvSpPr>
          <p:nvPr/>
        </p:nvSpPr>
        <p:spPr>
          <a:xfrm>
            <a:off x="5318234" y="1329940"/>
            <a:ext cx="3825766" cy="3416400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>
            <a:lvl1pPr marL="342891" lvl="0" indent="-342891" algn="l" defTabSz="91437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lvl="1" indent="-285744" algn="l" defTabSz="914377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lvl="2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lvl="3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lvl="4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lvl="5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lvl="6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lvl="7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lvl="8" indent="-228594" algn="l" defTabSz="914377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342892">
              <a:buSzPct val="100000"/>
              <a:buFont typeface="Arial" pitchFamily="34" charset="0"/>
              <a:buChar char="-"/>
            </a:pPr>
            <a:r>
              <a:rPr lang="sv-SE" sz="2400" dirty="0"/>
              <a:t>Kronisk		(obotlig)</a:t>
            </a:r>
          </a:p>
          <a:p>
            <a:pPr marL="457189" indent="-342892">
              <a:buSzPct val="100000"/>
              <a:buFont typeface="Arial" pitchFamily="34" charset="0"/>
              <a:buChar char="-"/>
            </a:pPr>
            <a:r>
              <a:rPr lang="sv-SE" sz="2400" dirty="0"/>
              <a:t>Obstruktiv	(förträngning)</a:t>
            </a:r>
          </a:p>
          <a:p>
            <a:pPr marL="457189" indent="-342892">
              <a:buSzPct val="100000"/>
              <a:buFont typeface="Arial" pitchFamily="34" charset="0"/>
              <a:buChar char="-"/>
            </a:pPr>
            <a:r>
              <a:rPr lang="sv-SE" sz="2400" dirty="0"/>
              <a:t>Lungsjukdom   (i lungorna)</a:t>
            </a:r>
          </a:p>
          <a:p>
            <a:pPr>
              <a:buFont typeface="Arial" pitchFamily="34" charset="0"/>
              <a:buNone/>
            </a:pPr>
            <a:endParaRPr lang="sv-SE" sz="2400" dirty="0"/>
          </a:p>
          <a:p>
            <a:pPr marL="457189" indent="-342892">
              <a:buSzPct val="100000"/>
              <a:buFont typeface="Arial" pitchFamily="34" charset="0"/>
              <a:buChar char="-"/>
            </a:pPr>
            <a:r>
              <a:rPr lang="sv-SE" sz="2400" b="1" dirty="0"/>
              <a:t>RÖKNING</a:t>
            </a:r>
            <a:r>
              <a:rPr lang="sv-SE" sz="2400" dirty="0"/>
              <a:t> står för 85%</a:t>
            </a:r>
          </a:p>
          <a:p>
            <a:pPr marL="457189" indent="-342892">
              <a:buSzPct val="100000"/>
              <a:buFont typeface="Arial" pitchFamily="34" charset="0"/>
              <a:buChar char="-"/>
            </a:pPr>
            <a:r>
              <a:rPr lang="sv-SE" sz="2400" dirty="0"/>
              <a:t>Arbete inkl. kvarts</a:t>
            </a:r>
            <a:br>
              <a:rPr lang="sv-SE" sz="2400" dirty="0"/>
            </a:br>
            <a:r>
              <a:rPr lang="sv-SE" sz="2400" dirty="0"/>
              <a:t>står för resten.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3" y="953087"/>
            <a:ext cx="5167293" cy="3400838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 flipH="1">
            <a:off x="4824248" y="953087"/>
            <a:ext cx="493986" cy="697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2651664" y="560672"/>
            <a:ext cx="78258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950" b="1" dirty="0"/>
              <a:t>Frisk</a:t>
            </a:r>
          </a:p>
        </p:txBody>
      </p:sp>
    </p:spTree>
    <p:extLst>
      <p:ext uri="{BB962C8B-B14F-4D97-AF65-F5344CB8AC3E}">
        <p14:creationId xmlns:p14="http://schemas.microsoft.com/office/powerpoint/2010/main" val="4442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66761" y="513496"/>
            <a:ext cx="78752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b="1" dirty="0">
                <a:solidFill>
                  <a:prstClr val="black"/>
                </a:solidFill>
              </a:rPr>
              <a:t>Kvarts – stendamm i arbetsmiljön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AFS 2015:2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Trädde i kraft 2 november 2015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endParaRPr lang="sv-SE" sz="2600" dirty="0">
              <a:solidFill>
                <a:prstClr val="black"/>
              </a:solidFill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b="1" dirty="0">
                <a:solidFill>
                  <a:prstClr val="black"/>
                </a:solidFill>
              </a:rPr>
              <a:t>Hygieniska gränsvärden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AFS 2015:7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Trädde i kraft 1 juni </a:t>
            </a:r>
            <a:r>
              <a:rPr lang="sv-SE" sz="2600" dirty="0" smtClean="0">
                <a:solidFill>
                  <a:prstClr val="black"/>
                </a:solidFill>
              </a:rPr>
              <a:t>2016</a:t>
            </a:r>
            <a:br>
              <a:rPr lang="sv-SE" sz="2600" dirty="0" smtClean="0">
                <a:solidFill>
                  <a:prstClr val="black"/>
                </a:solidFill>
              </a:rPr>
            </a:br>
            <a:r>
              <a:rPr lang="sv-SE" sz="2600" dirty="0" smtClean="0">
                <a:solidFill>
                  <a:prstClr val="black"/>
                </a:solidFill>
              </a:rPr>
              <a:t>(nya </a:t>
            </a:r>
            <a:r>
              <a:rPr lang="sv-SE" sz="2600" dirty="0">
                <a:solidFill>
                  <a:prstClr val="black"/>
                </a:solidFill>
              </a:rPr>
              <a:t>hygieniska gränsvärden på gång 2018!)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endParaRPr lang="sv-SE" sz="2600" dirty="0">
              <a:solidFill>
                <a:prstClr val="black"/>
              </a:solidFill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Föreskrifterna finns alltid uppdaterade på  Arbetsmiljöverkets hemsida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sv-SE" sz="2600" b="1" dirty="0">
                <a:solidFill>
                  <a:prstClr val="black"/>
                </a:solidFill>
                <a:hlinkClick r:id="rId3"/>
              </a:rPr>
              <a:t>www.av.se</a:t>
            </a:r>
            <a:endParaRPr lang="sv-SE" sz="2600" b="1" dirty="0">
              <a:solidFill>
                <a:prstClr val="black"/>
              </a:solidFill>
            </a:endParaRPr>
          </a:p>
          <a:p>
            <a:pPr defTabSz="685800">
              <a:defRPr/>
            </a:pPr>
            <a:endParaRPr lang="sv-SE" sz="2600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40" y="1166858"/>
            <a:ext cx="1304660" cy="18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Hygieniska </a:t>
            </a:r>
            <a:r>
              <a:rPr lang="sv-SE" sz="4000" dirty="0" smtClean="0"/>
              <a:t>gränsvärden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Gränsvärden finns i Sverige för ca 500 kemiska ämnen. </a:t>
            </a:r>
          </a:p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EU bestämmer att vi måste ha gränsvärden för vissa kemiska ämnen, andra får vi bestämma själva.</a:t>
            </a:r>
          </a:p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För </a:t>
            </a:r>
            <a:r>
              <a:rPr lang="sv-SE" sz="2600" dirty="0" err="1">
                <a:solidFill>
                  <a:prstClr val="black"/>
                </a:solidFill>
              </a:rPr>
              <a:t>EU´s</a:t>
            </a:r>
            <a:r>
              <a:rPr lang="sv-SE" sz="2600" dirty="0">
                <a:solidFill>
                  <a:prstClr val="black"/>
                </a:solidFill>
              </a:rPr>
              <a:t> gränsvärden gäller att länderna själva kan bestämma att man vill ha lägre värden, men inte högre.</a:t>
            </a: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39" y="2481147"/>
            <a:ext cx="966622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Hygieniska </a:t>
            </a:r>
            <a:r>
              <a:rPr lang="sv-SE" sz="4000" dirty="0" smtClean="0"/>
              <a:t>gränsvärden 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Gränsvärden sätts utifrån medicinska, ekonomiska och tekniska förutsättningar.</a:t>
            </a:r>
          </a:p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Hittills har vi haft en kriteriegrupp i Sverige som utvärderat ämnen utifrån det medicinska forskningsläget och angett ”kritiska effekter” för ämnet ifråga.  Arbetet har presenterats i serien ”Arbete och Hälsa”. </a:t>
            </a:r>
            <a:endParaRPr lang="sv-SE" sz="2600" dirty="0" smtClean="0">
              <a:solidFill>
                <a:prstClr val="black"/>
              </a:solidFill>
            </a:endParaRPr>
          </a:p>
          <a:p>
            <a:pPr marL="257175" indent="-257175" defTabSz="685800">
              <a:defRPr/>
            </a:pPr>
            <a:r>
              <a:rPr lang="sv-SE" sz="2400" dirty="0">
                <a:solidFill>
                  <a:prstClr val="black"/>
                </a:solidFill>
              </a:rPr>
              <a:t>Beslut om ändringar av gränsvärden fattas av Arbetsmiljöverket, efter synpunkter från parterna.</a:t>
            </a:r>
          </a:p>
          <a:p>
            <a:pPr marL="257175" indent="-257175" defTabSz="685800">
              <a:defRPr/>
            </a:pPr>
            <a:endParaRPr lang="sv-SE" sz="2600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42" y="365126"/>
            <a:ext cx="966622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Hygieniska gränsvärden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482571"/>
            <a:ext cx="7886700" cy="3943053"/>
          </a:xfrm>
        </p:spPr>
        <p:txBody>
          <a:bodyPr>
            <a:noAutofit/>
          </a:bodyPr>
          <a:lstStyle/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Nivågränsvärde (NGV) – hygieniskt gränsvärde för exponering under en arbetsdag, normalt 8 timmar. Bindande och får inte överskridas. </a:t>
            </a:r>
          </a:p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Om man har arbetsdag längre än 8 timmar måste man räkna om värdet.   </a:t>
            </a:r>
            <a:r>
              <a:rPr lang="sv-SE" sz="2600" dirty="0" smtClean="0">
                <a:solidFill>
                  <a:prstClr val="black"/>
                </a:solidFill>
              </a:rPr>
              <a:t/>
            </a:r>
            <a:br>
              <a:rPr lang="sv-SE" sz="2600" dirty="0" smtClean="0">
                <a:solidFill>
                  <a:prstClr val="black"/>
                </a:solidFill>
              </a:rPr>
            </a:br>
            <a:r>
              <a:rPr lang="sv-SE" sz="2600" dirty="0" smtClean="0">
                <a:solidFill>
                  <a:prstClr val="black"/>
                </a:solidFill>
              </a:rPr>
              <a:t/>
            </a:r>
            <a:br>
              <a:rPr lang="sv-SE" sz="2600" dirty="0" smtClean="0">
                <a:solidFill>
                  <a:prstClr val="black"/>
                </a:solidFill>
              </a:rPr>
            </a:br>
            <a:r>
              <a:rPr lang="sv-SE" sz="2600" dirty="0" smtClean="0">
                <a:solidFill>
                  <a:prstClr val="black"/>
                </a:solidFill>
              </a:rPr>
              <a:t>Exempel </a:t>
            </a:r>
            <a:r>
              <a:rPr lang="sv-SE" sz="2600" dirty="0">
                <a:solidFill>
                  <a:prstClr val="black"/>
                </a:solidFill>
              </a:rPr>
              <a:t>för kvarts och 10 timmars arbetsdag </a:t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dirty="0">
                <a:solidFill>
                  <a:prstClr val="black"/>
                </a:solidFill>
              </a:rPr>
              <a:t>Kvarts NGV = 0,1 mg/m</a:t>
            </a:r>
            <a:r>
              <a:rPr lang="sv-SE" sz="2600" baseline="30000" dirty="0">
                <a:solidFill>
                  <a:prstClr val="black"/>
                </a:solidFill>
              </a:rPr>
              <a:t>3</a:t>
            </a:r>
            <a:r>
              <a:rPr lang="sv-SE" sz="2600" dirty="0">
                <a:solidFill>
                  <a:prstClr val="black"/>
                </a:solidFill>
              </a:rPr>
              <a:t> för 8 timmar. 10 timmar ger NGV 0,08 mg/m</a:t>
            </a:r>
            <a:r>
              <a:rPr lang="sv-SE" sz="2600" baseline="30000" dirty="0">
                <a:solidFill>
                  <a:prstClr val="black"/>
                </a:solidFill>
              </a:rPr>
              <a:t>3</a:t>
            </a:r>
            <a:r>
              <a:rPr lang="sv-SE" sz="2600" dirty="0">
                <a:solidFill>
                  <a:prstClr val="black"/>
                </a:solidFill>
              </a:rPr>
              <a:t> </a:t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dirty="0">
                <a:solidFill>
                  <a:prstClr val="black"/>
                </a:solidFill>
              </a:rPr>
              <a:t>(8 timmar/10 timmar * 0,1 mg/m</a:t>
            </a:r>
            <a:r>
              <a:rPr lang="sv-SE" sz="2600" baseline="30000" dirty="0">
                <a:solidFill>
                  <a:prstClr val="black"/>
                </a:solidFill>
              </a:rPr>
              <a:t>3</a:t>
            </a:r>
            <a:r>
              <a:rPr lang="sv-SE" sz="2600" dirty="0">
                <a:solidFill>
                  <a:prstClr val="black"/>
                </a:solidFill>
              </a:rPr>
              <a:t> = 0,08 mg/m</a:t>
            </a:r>
            <a:r>
              <a:rPr lang="sv-SE" sz="2600" baseline="30000" dirty="0">
                <a:solidFill>
                  <a:prstClr val="black"/>
                </a:solidFill>
              </a:rPr>
              <a:t>3</a:t>
            </a:r>
            <a:r>
              <a:rPr lang="sv-SE" sz="2600" dirty="0">
                <a:solidFill>
                  <a:prstClr val="black"/>
                </a:solidFill>
              </a:rPr>
              <a:t>)</a:t>
            </a:r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4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Hygieniska gränsvärden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Om man har en kortare arbetsdag gäller gränsvärdet.</a:t>
            </a:r>
          </a:p>
          <a:p>
            <a:pPr marL="257175" indent="-257175" defTabSz="685800">
              <a:defRPr/>
            </a:pPr>
            <a:endParaRPr lang="sv-SE" sz="2600" dirty="0">
              <a:solidFill>
                <a:prstClr val="black"/>
              </a:solidFill>
            </a:endParaRPr>
          </a:p>
          <a:p>
            <a:pPr marL="257175" indent="-257175" defTabSz="685800">
              <a:defRPr/>
            </a:pPr>
            <a:r>
              <a:rPr lang="sv-SE" sz="2600" dirty="0" err="1">
                <a:solidFill>
                  <a:prstClr val="black"/>
                </a:solidFill>
              </a:rPr>
              <a:t>Korttidsvärden</a:t>
            </a:r>
            <a:r>
              <a:rPr lang="sv-SE" sz="2600" dirty="0">
                <a:solidFill>
                  <a:prstClr val="black"/>
                </a:solidFill>
              </a:rPr>
              <a:t> (oftast för 15 min. men ibland för 5 min) – en del är bindande och en del är bara vägledande. </a:t>
            </a: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42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Framtagen med uppgifter från arbets- och miljömedicin </a:t>
            </a:r>
            <a:r>
              <a:rPr lang="sv-SE" dirty="0" smtClean="0"/>
              <a:t>Solna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994299"/>
            <a:ext cx="7886700" cy="3600000"/>
          </a:xfrm>
        </p:spPr>
        <p:txBody>
          <a:bodyPr>
            <a:normAutofit/>
          </a:bodyPr>
          <a:lstStyle/>
          <a:p>
            <a:r>
              <a:rPr lang="sv-SE" sz="2600" dirty="0" smtClean="0"/>
              <a:t>Centrum </a:t>
            </a:r>
            <a:r>
              <a:rPr lang="sv-SE" sz="2600" dirty="0"/>
              <a:t>för arbets- och miljömedicin (CAMM) arbetar för att minska arbets- och miljörelaterad ohälsa genom att identifiera och förebygga olika risker i arbets- och omgivningsmiljön. Vi arbetar med patientutredningar och kartläggning av risker, informationsspridning, undervisning och forskning.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81" y="4676502"/>
            <a:ext cx="6626749" cy="5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Hygieniska gränsvärden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491449"/>
            <a:ext cx="8204632" cy="3934175"/>
          </a:xfrm>
        </p:spPr>
        <p:txBody>
          <a:bodyPr>
            <a:noAutofit/>
          </a:bodyPr>
          <a:lstStyle/>
          <a:p>
            <a:r>
              <a:rPr lang="sv-SE" sz="2600" dirty="0"/>
              <a:t>För kemiska ämnen i </a:t>
            </a:r>
            <a:r>
              <a:rPr lang="sv-SE" sz="2600" dirty="0" err="1"/>
              <a:t>gasfas</a:t>
            </a:r>
            <a:r>
              <a:rPr lang="sv-SE" sz="2600" dirty="0"/>
              <a:t> i luften anger man gränsvärdet både i mg/m3 och i ppm (parts per million).  Räknas om på ett ganska komplicerat sätt för varje ämne. </a:t>
            </a:r>
          </a:p>
          <a:p>
            <a:r>
              <a:rPr lang="sv-SE" sz="2600" dirty="0"/>
              <a:t>För damm (partiklar) så anges värdet bara i mg/m3. </a:t>
            </a:r>
          </a:p>
          <a:p>
            <a:r>
              <a:rPr lang="sv-SE" sz="2600" dirty="0"/>
              <a:t>Gränsvärden finns för olika storleksfraktioner av </a:t>
            </a:r>
            <a:r>
              <a:rPr lang="sv-SE" sz="2600" dirty="0" smtClean="0"/>
              <a:t>dammpartiklar. </a:t>
            </a:r>
            <a:r>
              <a:rPr lang="sv-SE" sz="2600" dirty="0" err="1" smtClean="0"/>
              <a:t>Respirabelt</a:t>
            </a:r>
            <a:r>
              <a:rPr lang="sv-SE" sz="2600" dirty="0" smtClean="0"/>
              <a:t> </a:t>
            </a:r>
            <a:r>
              <a:rPr lang="sv-SE" sz="2600" dirty="0"/>
              <a:t>damm är de minsta partiklarna, inhalerbart damm är även större partiklar. Totaldamm finns </a:t>
            </a:r>
            <a:r>
              <a:rPr lang="sv-SE" sz="2600" dirty="0" smtClean="0"/>
              <a:t>också. Man </a:t>
            </a:r>
            <a:r>
              <a:rPr lang="sv-SE" sz="2600" dirty="0"/>
              <a:t>gör mätningarna på olika sätt!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33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Hygieniska gränsvärden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111" y="1580226"/>
            <a:ext cx="9864757" cy="3827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200" dirty="0"/>
              <a:t>Annan vägledning i föreskriften.</a:t>
            </a:r>
          </a:p>
          <a:p>
            <a:pPr marL="0" indent="0">
              <a:buNone/>
            </a:pPr>
            <a:r>
              <a:rPr lang="sv-SE" sz="2200" dirty="0" smtClean="0"/>
              <a:t>För </a:t>
            </a:r>
            <a:r>
              <a:rPr lang="sv-SE" sz="2200" dirty="0"/>
              <a:t>kvarts finns ett M och ett C </a:t>
            </a:r>
            <a:r>
              <a:rPr lang="sv-SE" sz="2200" dirty="0" smtClean="0"/>
              <a:t>angivet</a:t>
            </a:r>
            <a:endParaRPr lang="sv-SE" sz="2200" dirty="0"/>
          </a:p>
          <a:p>
            <a:r>
              <a:rPr lang="sv-SE" sz="2200" dirty="0"/>
              <a:t>M = medicinsk kontroll kan krävas</a:t>
            </a:r>
          </a:p>
          <a:p>
            <a:r>
              <a:rPr lang="sv-SE" sz="2200" dirty="0"/>
              <a:t>C = ämnet är </a:t>
            </a:r>
            <a:r>
              <a:rPr lang="sv-SE" sz="2200" dirty="0" smtClean="0"/>
              <a:t>cancerframkallande</a:t>
            </a:r>
            <a:endParaRPr lang="sv-SE" sz="2200" dirty="0"/>
          </a:p>
          <a:p>
            <a:r>
              <a:rPr lang="sv-SE" sz="2200" dirty="0"/>
              <a:t>B = ämnet kan orsaka bullerskada (t.ex. lösningsmedlet styren)</a:t>
            </a:r>
          </a:p>
          <a:p>
            <a:r>
              <a:rPr lang="sv-SE" sz="2200" dirty="0"/>
              <a:t>H = ämnet kan lätt tas upp genom huden (t.ex. många lösningsmedel)</a:t>
            </a:r>
          </a:p>
          <a:p>
            <a:r>
              <a:rPr lang="sv-SE" sz="2200" dirty="0"/>
              <a:t>R = ämnet är reproduktionsstörande</a:t>
            </a:r>
          </a:p>
          <a:p>
            <a:r>
              <a:rPr lang="sv-SE" sz="2200" dirty="0"/>
              <a:t>S = ämnet är sensibiliserande (allergiframkallande t.ex. </a:t>
            </a:r>
            <a:r>
              <a:rPr lang="sv-SE" sz="2200" dirty="0" err="1"/>
              <a:t>isocyanater</a:t>
            </a:r>
            <a:r>
              <a:rPr lang="sv-SE" sz="2200" dirty="0"/>
              <a:t>)</a:t>
            </a:r>
          </a:p>
          <a:p>
            <a:r>
              <a:rPr lang="sv-SE" sz="2200" dirty="0"/>
              <a:t>V = vägledande korttidsgränsvärde</a:t>
            </a:r>
          </a:p>
          <a:p>
            <a:endParaRPr lang="sv-SE" sz="22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5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Kvarts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93794"/>
            <a:ext cx="7886700" cy="4031830"/>
          </a:xfrm>
        </p:spPr>
        <p:txBody>
          <a:bodyPr>
            <a:noAutofit/>
          </a:bodyPr>
          <a:lstStyle/>
          <a:p>
            <a:pPr defTabSz="685800">
              <a:defRPr/>
            </a:pPr>
            <a:r>
              <a:rPr lang="sv-SE" sz="2200" dirty="0">
                <a:solidFill>
                  <a:prstClr val="black"/>
                </a:solidFill>
              </a:rPr>
              <a:t>Hygieniskt gränsvärde</a:t>
            </a:r>
          </a:p>
          <a:p>
            <a:pPr defTabSz="685800">
              <a:defRPr/>
            </a:pPr>
            <a:r>
              <a:rPr lang="sv-SE" sz="2200" dirty="0" err="1">
                <a:solidFill>
                  <a:prstClr val="black"/>
                </a:solidFill>
              </a:rPr>
              <a:t>Respirabelt</a:t>
            </a:r>
            <a:r>
              <a:rPr lang="sv-SE" sz="2200" dirty="0">
                <a:solidFill>
                  <a:prstClr val="black"/>
                </a:solidFill>
              </a:rPr>
              <a:t> kvartsdamm: 0,1 </a:t>
            </a:r>
            <a:r>
              <a:rPr lang="sv-SE" sz="2200" dirty="0" smtClean="0">
                <a:solidFill>
                  <a:prstClr val="black"/>
                </a:solidFill>
              </a:rPr>
              <a:t>mg/m</a:t>
            </a:r>
            <a:r>
              <a:rPr lang="sv-SE" sz="2200" baseline="30000" dirty="0" smtClean="0">
                <a:solidFill>
                  <a:prstClr val="black"/>
                </a:solidFill>
              </a:rPr>
              <a:t>3</a:t>
            </a:r>
            <a:endParaRPr lang="sv-SE" sz="22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sv-SE" sz="2200" dirty="0" smtClean="0">
                <a:solidFill>
                  <a:prstClr val="black"/>
                </a:solidFill>
              </a:rPr>
              <a:t>Samma </a:t>
            </a:r>
            <a:r>
              <a:rPr lang="sv-SE" sz="2200" dirty="0">
                <a:solidFill>
                  <a:prstClr val="black"/>
                </a:solidFill>
              </a:rPr>
              <a:t>nivå sedan 1978. </a:t>
            </a:r>
          </a:p>
          <a:p>
            <a:pPr defTabSz="685800">
              <a:defRPr/>
            </a:pPr>
            <a:r>
              <a:rPr lang="sv-SE" sz="2200" dirty="0" err="1">
                <a:solidFill>
                  <a:prstClr val="black"/>
                </a:solidFill>
              </a:rPr>
              <a:t>Cancerklassat</a:t>
            </a:r>
            <a:r>
              <a:rPr lang="sv-SE" sz="2200" dirty="0">
                <a:solidFill>
                  <a:prstClr val="black"/>
                </a:solidFill>
              </a:rPr>
              <a:t> sedan </a:t>
            </a:r>
            <a:r>
              <a:rPr lang="sv-SE" sz="2200" dirty="0" smtClean="0">
                <a:solidFill>
                  <a:prstClr val="black"/>
                </a:solidFill>
              </a:rPr>
              <a:t>2011</a:t>
            </a:r>
            <a:endParaRPr lang="sv-SE" sz="22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sv-SE" sz="2200" dirty="0">
                <a:solidFill>
                  <a:prstClr val="black"/>
                </a:solidFill>
              </a:rPr>
              <a:t>Ny gränsvärdeslista kommer 2018 och då föreslog Arbetsmiljöverket en </a:t>
            </a:r>
            <a:r>
              <a:rPr lang="sv-SE" sz="2200" b="1" dirty="0">
                <a:solidFill>
                  <a:prstClr val="black"/>
                </a:solidFill>
              </a:rPr>
              <a:t>sänkning av gränsvärdet till hälften</a:t>
            </a:r>
            <a:r>
              <a:rPr lang="sv-SE" sz="2200" dirty="0">
                <a:solidFill>
                  <a:prstClr val="black"/>
                </a:solidFill>
              </a:rPr>
              <a:t>  - men förslaget har AV dragit tillbaka och </a:t>
            </a:r>
            <a:r>
              <a:rPr lang="sv-SE" sz="2200" b="1" dirty="0">
                <a:solidFill>
                  <a:prstClr val="black"/>
                </a:solidFill>
              </a:rPr>
              <a:t>det gamla gränsvärdet kommer sannolikt att vara kvar. </a:t>
            </a:r>
            <a:endParaRPr lang="sv-SE" sz="22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sv-SE" sz="2200" dirty="0">
                <a:solidFill>
                  <a:prstClr val="black"/>
                </a:solidFill>
              </a:rPr>
              <a:t>Gränsvärdet för oorganiskt damm och oorganiskt </a:t>
            </a:r>
            <a:r>
              <a:rPr lang="sv-SE" sz="2200" dirty="0" err="1">
                <a:solidFill>
                  <a:prstClr val="black"/>
                </a:solidFill>
              </a:rPr>
              <a:t>respirabelt</a:t>
            </a:r>
            <a:r>
              <a:rPr lang="sv-SE" sz="2200" dirty="0">
                <a:solidFill>
                  <a:prstClr val="black"/>
                </a:solidFill>
              </a:rPr>
              <a:t> damm kommer </a:t>
            </a:r>
            <a:r>
              <a:rPr lang="sv-SE" sz="2200" b="1" dirty="0">
                <a:solidFill>
                  <a:prstClr val="black"/>
                </a:solidFill>
              </a:rPr>
              <a:t>sänkas till hälften (EU-krav)</a:t>
            </a:r>
            <a:r>
              <a:rPr lang="sv-SE" sz="2200" dirty="0">
                <a:solidFill>
                  <a:prstClr val="black"/>
                </a:solidFill>
              </a:rPr>
              <a:t>!</a:t>
            </a:r>
            <a:endParaRPr lang="sv-SE" sz="2200" baseline="30000" dirty="0">
              <a:solidFill>
                <a:prstClr val="black"/>
              </a:solidFill>
            </a:endParaRPr>
          </a:p>
          <a:p>
            <a:endParaRPr lang="sv-SE" sz="22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91" y="1393794"/>
            <a:ext cx="966622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Kvarts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42862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Krav på </a:t>
            </a:r>
            <a:r>
              <a:rPr lang="sv-SE" sz="2600" b="1" dirty="0">
                <a:solidFill>
                  <a:prstClr val="black"/>
                </a:solidFill>
              </a:rPr>
              <a:t>riskbedömning</a:t>
            </a:r>
            <a:r>
              <a:rPr lang="sv-SE" sz="2600" dirty="0">
                <a:solidFill>
                  <a:prstClr val="black"/>
                </a:solidFill>
              </a:rPr>
              <a:t/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dirty="0">
                <a:solidFill>
                  <a:prstClr val="black"/>
                </a:solidFill>
              </a:rPr>
              <a:t>- men </a:t>
            </a:r>
            <a:r>
              <a:rPr lang="sv-SE" sz="2600" u="sng" dirty="0">
                <a:solidFill>
                  <a:prstClr val="black"/>
                </a:solidFill>
              </a:rPr>
              <a:t>inte</a:t>
            </a:r>
            <a:r>
              <a:rPr lang="sv-SE" sz="2600" dirty="0">
                <a:solidFill>
                  <a:prstClr val="black"/>
                </a:solidFill>
              </a:rPr>
              <a:t> krav på mätningar</a:t>
            </a:r>
          </a:p>
          <a:p>
            <a:pPr marL="428625" indent="-428625" defTabSz="685800">
              <a:defRPr/>
            </a:pPr>
            <a:endParaRPr lang="sv-SE" sz="2600" dirty="0">
              <a:solidFill>
                <a:prstClr val="black"/>
              </a:solidFill>
            </a:endParaRPr>
          </a:p>
          <a:p>
            <a:pPr marL="428625" indent="-428625" defTabSz="685800">
              <a:defRPr/>
            </a:pPr>
            <a:r>
              <a:rPr lang="sv-SE" sz="2600" dirty="0">
                <a:solidFill>
                  <a:prstClr val="black"/>
                </a:solidFill>
              </a:rPr>
              <a:t>Krav på </a:t>
            </a:r>
            <a:r>
              <a:rPr lang="sv-SE" sz="2600" b="1" dirty="0">
                <a:solidFill>
                  <a:prstClr val="black"/>
                </a:solidFill>
              </a:rPr>
              <a:t>medicinska kontroller</a:t>
            </a:r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55" y="1885950"/>
            <a:ext cx="966622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Kvarts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685800">
              <a:buNone/>
              <a:defRPr/>
            </a:pPr>
            <a:r>
              <a:rPr lang="sv-SE" sz="2600" b="1" dirty="0">
                <a:solidFill>
                  <a:prstClr val="black"/>
                </a:solidFill>
              </a:rPr>
              <a:t>Undersöka och </a:t>
            </a:r>
            <a:r>
              <a:rPr lang="sv-SE" sz="2600" b="1" dirty="0" smtClean="0">
                <a:solidFill>
                  <a:prstClr val="black"/>
                </a:solidFill>
              </a:rPr>
              <a:t>riskbedöma</a:t>
            </a:r>
          </a:p>
          <a:p>
            <a:pPr defTabSz="685800">
              <a:defRPr/>
            </a:pPr>
            <a:r>
              <a:rPr lang="sv-SE" sz="2600" u="sng" dirty="0" smtClean="0">
                <a:solidFill>
                  <a:prstClr val="black"/>
                </a:solidFill>
              </a:rPr>
              <a:t>innan</a:t>
            </a:r>
            <a:r>
              <a:rPr lang="sv-SE" sz="2600" dirty="0" smtClean="0">
                <a:solidFill>
                  <a:prstClr val="black"/>
                </a:solidFill>
              </a:rPr>
              <a:t> </a:t>
            </a:r>
            <a:r>
              <a:rPr lang="sv-SE" sz="2600" dirty="0">
                <a:solidFill>
                  <a:prstClr val="black"/>
                </a:solidFill>
              </a:rPr>
              <a:t>arbetet startar och sedan om det sker </a:t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u="sng" dirty="0" smtClean="0">
                <a:solidFill>
                  <a:prstClr val="black"/>
                </a:solidFill>
              </a:rPr>
              <a:t>någon </a:t>
            </a:r>
            <a:r>
              <a:rPr lang="sv-SE" sz="2600" u="sng" dirty="0">
                <a:solidFill>
                  <a:prstClr val="black"/>
                </a:solidFill>
              </a:rPr>
              <a:t>förändring</a:t>
            </a:r>
            <a:r>
              <a:rPr lang="sv-SE" sz="2600" dirty="0">
                <a:solidFill>
                  <a:prstClr val="black"/>
                </a:solidFill>
              </a:rPr>
              <a:t> som kan påverka exponeringen.</a:t>
            </a:r>
          </a:p>
          <a:p>
            <a:pPr marL="0" indent="0" defTabSz="685800">
              <a:buNone/>
              <a:defRPr/>
            </a:pPr>
            <a:endParaRPr lang="sv-SE" sz="2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sv-SE" sz="2600" b="1" dirty="0">
                <a:solidFill>
                  <a:prstClr val="black"/>
                </a:solidFill>
              </a:rPr>
              <a:t>Arbetsgivaren är ansvarig</a:t>
            </a:r>
            <a:r>
              <a:rPr lang="sv-SE" sz="2600" dirty="0">
                <a:solidFill>
                  <a:prstClr val="black"/>
                </a:solidFill>
              </a:rPr>
              <a:t/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dirty="0" smtClean="0">
                <a:solidFill>
                  <a:prstClr val="black"/>
                </a:solidFill>
              </a:rPr>
              <a:t>även </a:t>
            </a:r>
            <a:r>
              <a:rPr lang="sv-SE" sz="2600" dirty="0">
                <a:solidFill>
                  <a:prstClr val="black"/>
                </a:solidFill>
              </a:rPr>
              <a:t>för inhyrd arbetskraft.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79" y="3395153"/>
            <a:ext cx="966622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Riskbedömning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4"/>
            <a:ext cx="8364430" cy="3600000"/>
          </a:xfrm>
        </p:spPr>
        <p:txBody>
          <a:bodyPr>
            <a:normAutofit/>
          </a:bodyPr>
          <a:lstStyle/>
          <a:p>
            <a:r>
              <a:rPr lang="sv-SE" sz="2200" dirty="0"/>
              <a:t>ska </a:t>
            </a:r>
            <a:r>
              <a:rPr lang="sv-SE" sz="2200" b="1" dirty="0"/>
              <a:t>dokumenteras skriftligt </a:t>
            </a:r>
            <a:r>
              <a:rPr lang="sv-SE" sz="2200" dirty="0"/>
              <a:t>och vara tillgänglig</a:t>
            </a:r>
          </a:p>
          <a:p>
            <a:r>
              <a:rPr lang="sv-SE" sz="2200" dirty="0"/>
              <a:t>innehålla uppgifter om </a:t>
            </a:r>
            <a:r>
              <a:rPr lang="sv-SE" sz="2200" b="1" dirty="0" smtClean="0"/>
              <a:t>arbetsmoment, källor </a:t>
            </a:r>
            <a:r>
              <a:rPr lang="sv-SE" sz="2200" b="1" dirty="0"/>
              <a:t>och spridning</a:t>
            </a:r>
          </a:p>
          <a:p>
            <a:r>
              <a:rPr lang="sv-SE" sz="2200" dirty="0"/>
              <a:t>bedömning av </a:t>
            </a:r>
            <a:r>
              <a:rPr lang="sv-SE" sz="2200" b="1" dirty="0" smtClean="0"/>
              <a:t>exponeringen</a:t>
            </a:r>
            <a:r>
              <a:rPr lang="sv-SE" sz="2200" dirty="0" smtClean="0"/>
              <a:t> (i </a:t>
            </a:r>
            <a:r>
              <a:rPr lang="sv-SE" sz="2200" dirty="0"/>
              <a:t>förhållande till gränsvärdet)</a:t>
            </a:r>
          </a:p>
          <a:p>
            <a:r>
              <a:rPr lang="sv-SE" sz="2200" dirty="0"/>
              <a:t>vilka som ska genomgå </a:t>
            </a:r>
            <a:r>
              <a:rPr lang="sv-SE" sz="2200" b="1" dirty="0"/>
              <a:t>medicinska kontroller </a:t>
            </a:r>
          </a:p>
          <a:p>
            <a:r>
              <a:rPr lang="sv-SE" sz="2200" dirty="0"/>
              <a:t>vilka som </a:t>
            </a:r>
            <a:r>
              <a:rPr lang="sv-SE" sz="2200" b="1" dirty="0"/>
              <a:t>deltagit i riskbedömningen</a:t>
            </a:r>
          </a:p>
          <a:p>
            <a:r>
              <a:rPr lang="sv-SE" sz="2200" b="1" dirty="0"/>
              <a:t>datum och underskrift </a:t>
            </a:r>
            <a:r>
              <a:rPr lang="sv-SE" sz="2200" dirty="0"/>
              <a:t>av ansvarig för </a:t>
            </a:r>
            <a:r>
              <a:rPr lang="sv-SE" sz="2200" dirty="0" smtClean="0"/>
              <a:t>riskbedömningen</a:t>
            </a:r>
            <a:endParaRPr lang="sv-SE" sz="2200" dirty="0"/>
          </a:p>
          <a:p>
            <a:r>
              <a:rPr lang="sv-SE" sz="2200" b="1" dirty="0"/>
              <a:t>straffsanktionerat</a:t>
            </a:r>
            <a:r>
              <a:rPr lang="sv-SE" sz="2200" dirty="0"/>
              <a:t> (15 000 – 150 000 kronor) </a:t>
            </a:r>
          </a:p>
          <a:p>
            <a:endParaRPr lang="sv-SE" sz="22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7341429" y="3000420"/>
            <a:ext cx="1802571" cy="1108364"/>
          </a:xfrm>
          <a:prstGeom prst="wedgeEllipseCallout">
            <a:avLst>
              <a:gd name="adj1" fmla="val -86815"/>
              <a:gd name="adj2" fmla="val -218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sv-SE" sz="1350" dirty="0">
                <a:solidFill>
                  <a:prstClr val="white"/>
                </a:solidFill>
                <a:latin typeface="Calibri"/>
              </a:rPr>
              <a:t>Exp. för ½ HGV, 20 tim/vecka i 3 mån/år</a:t>
            </a:r>
          </a:p>
        </p:txBody>
      </p:sp>
    </p:spTree>
    <p:extLst>
      <p:ext uri="{BB962C8B-B14F-4D97-AF65-F5344CB8AC3E}">
        <p14:creationId xmlns:p14="http://schemas.microsoft.com/office/powerpoint/2010/main" val="32708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Riskbedömningen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78384"/>
            <a:ext cx="7886700" cy="4147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200" dirty="0"/>
              <a:t>Hur kan man bedöma exponeringen i förhållande till HGV?</a:t>
            </a:r>
          </a:p>
          <a:p>
            <a:r>
              <a:rPr lang="sv-SE" sz="2200" dirty="0" smtClean="0"/>
              <a:t>arbetsgivarens </a:t>
            </a:r>
            <a:r>
              <a:rPr lang="sv-SE" sz="2200" dirty="0"/>
              <a:t>egen bedömning </a:t>
            </a:r>
          </a:p>
          <a:p>
            <a:r>
              <a:rPr lang="sv-SE" sz="2200" dirty="0"/>
              <a:t>användning av exponeringsmodeller </a:t>
            </a:r>
            <a:r>
              <a:rPr lang="sv-SE" sz="2200" dirty="0">
                <a:solidFill>
                  <a:schemeClr val="bg2"/>
                </a:solidFill>
              </a:rPr>
              <a:t>(fungerar dåligt/ML)</a:t>
            </a:r>
          </a:p>
          <a:p>
            <a:r>
              <a:rPr lang="sv-SE" sz="2200" dirty="0"/>
              <a:t>egna mätningar på arbetsstället </a:t>
            </a:r>
            <a:r>
              <a:rPr lang="sv-SE" sz="2200" dirty="0">
                <a:solidFill>
                  <a:schemeClr val="bg2"/>
                </a:solidFill>
              </a:rPr>
              <a:t>(man behöver göra flera mätningar/ML)</a:t>
            </a:r>
          </a:p>
          <a:p>
            <a:r>
              <a:rPr lang="sv-SE" sz="2200" dirty="0"/>
              <a:t>användning av referensmätningar</a:t>
            </a:r>
          </a:p>
          <a:p>
            <a:r>
              <a:rPr lang="sv-SE" sz="2200" dirty="0"/>
              <a:t>erfarenhet och kunskap inom branschen om risker 	</a:t>
            </a:r>
            <a:br>
              <a:rPr lang="sv-SE" sz="2200" dirty="0"/>
            </a:br>
            <a:r>
              <a:rPr lang="sv-SE" sz="2200" dirty="0"/>
              <a:t>och graden av exponering vid olika verksamheter eller </a:t>
            </a:r>
            <a:br>
              <a:rPr lang="sv-SE" sz="2200" dirty="0"/>
            </a:br>
            <a:r>
              <a:rPr lang="sv-SE" sz="2200" dirty="0"/>
              <a:t>olika arbetsmoment</a:t>
            </a:r>
          </a:p>
          <a:p>
            <a:r>
              <a:rPr lang="sv-SE" sz="2200" dirty="0"/>
              <a:t>tillgänglig risk- och skyddsinformation som uppgifter i säkerhetsdatablad eller liknande.</a:t>
            </a:r>
          </a:p>
          <a:p>
            <a:endParaRPr lang="sv-SE" sz="22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sp>
        <p:nvSpPr>
          <p:cNvPr id="6" name="Kommentar i oval 1"/>
          <p:cNvSpPr/>
          <p:nvPr/>
        </p:nvSpPr>
        <p:spPr>
          <a:xfrm>
            <a:off x="7004482" y="2539014"/>
            <a:ext cx="2048191" cy="1905833"/>
          </a:xfrm>
          <a:prstGeom prst="wedgeEllipseCallout">
            <a:avLst>
              <a:gd name="adj1" fmla="val -104901"/>
              <a:gd name="adj2" fmla="val -31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sv-SE" sz="1350" dirty="0">
                <a:solidFill>
                  <a:prstClr val="white"/>
                </a:solidFill>
                <a:latin typeface="Calibri"/>
              </a:rPr>
              <a:t>Finns rapport från IVL från betongindustrin</a:t>
            </a:r>
          </a:p>
          <a:p>
            <a:pPr algn="ctr" defTabSz="685800">
              <a:defRPr/>
            </a:pPr>
            <a:r>
              <a:rPr lang="sv-SE" sz="1350" dirty="0">
                <a:solidFill>
                  <a:prstClr val="black"/>
                </a:solidFill>
                <a:latin typeface="Calibri"/>
              </a:rPr>
              <a:t>www.ivl.se</a:t>
            </a:r>
            <a:r>
              <a:rPr lang="sv-SE" sz="1350" dirty="0">
                <a:solidFill>
                  <a:prstClr val="white"/>
                </a:solidFill>
                <a:latin typeface="Calibri"/>
              </a:rPr>
              <a:t> sök på referensmätningar. Även på gång för bygg </a:t>
            </a:r>
          </a:p>
        </p:txBody>
      </p:sp>
    </p:spTree>
    <p:extLst>
      <p:ext uri="{BB962C8B-B14F-4D97-AF65-F5344CB8AC3E}">
        <p14:creationId xmlns:p14="http://schemas.microsoft.com/office/powerpoint/2010/main" val="6838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694729"/>
              </p:ext>
            </p:extLst>
          </p:nvPr>
        </p:nvGraphicFramePr>
        <p:xfrm>
          <a:off x="413134" y="1766663"/>
          <a:ext cx="8328752" cy="369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/>
          <p:cNvSpPr/>
          <p:nvPr/>
        </p:nvSpPr>
        <p:spPr>
          <a:xfrm>
            <a:off x="2759726" y="1840506"/>
            <a:ext cx="5982159" cy="322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379424" y="2096648"/>
            <a:ext cx="44783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2100" dirty="0">
                <a:solidFill>
                  <a:prstClr val="black"/>
                </a:solidFill>
                <a:latin typeface="Calibri"/>
              </a:rPr>
              <a:t>Mätning av totaldamm i restaurangkök under tre dagar på 9 olika kockar</a:t>
            </a:r>
          </a:p>
          <a:p>
            <a:pPr defTabSz="685800">
              <a:defRPr/>
            </a:pPr>
            <a:endParaRPr lang="sv-SE" sz="21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sv-SE" sz="2100" dirty="0">
                <a:solidFill>
                  <a:prstClr val="black"/>
                </a:solidFill>
                <a:latin typeface="Calibri"/>
              </a:rPr>
              <a:t>Slutsats - det spelar väldigt stor roll vilken dag man mäter!!!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51901" y="182397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58785" y="33594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24356" y="41265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57407" y="25813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28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 Krav på kunskap och </a:t>
            </a:r>
            <a:r>
              <a:rPr lang="sv-SE" sz="4000" dirty="0" smtClean="0"/>
              <a:t>information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Arbetsgivaren ska se till att alla arbetsledare har tillräckliga kunskaper och att alla berörda arbetstagare känner till sina skyldigheter </a:t>
            </a:r>
            <a:r>
              <a:rPr lang="sv-SE" sz="2600" dirty="0">
                <a:solidFill>
                  <a:schemeClr val="accent1"/>
                </a:solidFill>
              </a:rPr>
              <a:t>(§ 22</a:t>
            </a:r>
            <a:r>
              <a:rPr lang="sv-SE" sz="2600" dirty="0" smtClean="0">
                <a:solidFill>
                  <a:schemeClr val="accent1"/>
                </a:solidFill>
              </a:rPr>
              <a:t>)</a:t>
            </a:r>
            <a:endParaRPr lang="sv-SE" sz="2600" dirty="0">
              <a:solidFill>
                <a:schemeClr val="accent1"/>
              </a:solidFill>
            </a:endParaRPr>
          </a:p>
          <a:p>
            <a:r>
              <a:rPr lang="sv-SE" sz="2600" dirty="0"/>
              <a:t>Hanterings- och skyddsföreskrifter ska finnas och arbetstagarna ska förstå instruktionerna som också ska finnas tillgängliga</a:t>
            </a:r>
            <a:br>
              <a:rPr lang="sv-SE" sz="2600" dirty="0"/>
            </a:br>
            <a:r>
              <a:rPr lang="sv-SE" sz="2600" dirty="0"/>
              <a:t>(i pappersform eller elektronisk form,</a:t>
            </a:r>
            <a:br>
              <a:rPr lang="sv-SE" sz="2600" dirty="0"/>
            </a:br>
            <a:r>
              <a:rPr lang="sv-SE" sz="2600" dirty="0"/>
              <a:t>kan bestå av skriven text, bilder eller filmer) </a:t>
            </a:r>
            <a:r>
              <a:rPr lang="sv-SE" sz="2600" dirty="0">
                <a:solidFill>
                  <a:schemeClr val="accent1"/>
                </a:solidFill>
              </a:rPr>
              <a:t>(§21)</a:t>
            </a: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Picture 2" descr="C:\Users\Marie-Asus-Laptop\Desktop\afs_tcm3-90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09" y="351271"/>
            <a:ext cx="966622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11700" y="613800"/>
            <a:ext cx="8520600" cy="947400"/>
          </a:xfrm>
          <a:prstGeom prst="rect">
            <a:avLst/>
          </a:prstGeom>
        </p:spPr>
        <p:txBody>
          <a:bodyPr vert="horz" wrap="square" lIns="91423" tIns="91423" rIns="91423" bIns="91423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" sz="4000" dirty="0"/>
              <a:t>Medicinska kontroller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11700" y="1654213"/>
            <a:ext cx="8520600" cy="365700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6666"/>
            </a:pPr>
            <a:r>
              <a:rPr lang="sv" sz="2600" dirty="0">
                <a:solidFill>
                  <a:schemeClr val="dk1"/>
                </a:solidFill>
              </a:rPr>
              <a:t>arbete med fibrosframkallande damm</a:t>
            </a:r>
          </a:p>
        </p:txBody>
      </p:sp>
      <p:pic>
        <p:nvPicPr>
          <p:cNvPr id="129" name="Shape 12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696" y="2203197"/>
            <a:ext cx="2216555" cy="315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D87FF992-0608-4F50-B68C-D0D387C6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601" y="2571744"/>
            <a:ext cx="2374397" cy="212787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9090893C-095F-49BA-8243-BBA4B4D9994B}"/>
              </a:ext>
            </a:extLst>
          </p:cNvPr>
          <p:cNvSpPr txBox="1"/>
          <p:nvPr/>
        </p:nvSpPr>
        <p:spPr>
          <a:xfrm>
            <a:off x="5006601" y="4759010"/>
            <a:ext cx="3001057" cy="4924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sv-SE" sz="2600" dirty="0">
                <a:solidFill>
                  <a:schemeClr val="accent1"/>
                </a:solidFill>
              </a:rPr>
              <a:t>Företagshälsovård</a:t>
            </a:r>
          </a:p>
        </p:txBody>
      </p:sp>
    </p:spTree>
    <p:extLst>
      <p:ext uri="{BB962C8B-B14F-4D97-AF65-F5344CB8AC3E}">
        <p14:creationId xmlns:p14="http://schemas.microsoft.com/office/powerpoint/2010/main" val="33846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377">
              <a:lnSpc>
                <a:spcPct val="100000"/>
              </a:lnSpc>
              <a:defRPr/>
            </a:pPr>
            <a:r>
              <a:rPr lang="sv-SE" b="1" dirty="0"/>
              <a:t>Varför vill vi gärna prata om kvarts?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b="1" dirty="0">
                <a:solidFill>
                  <a:prstClr val="black"/>
                </a:solidFill>
              </a:rPr>
              <a:t>Kvarts är farligt </a:t>
            </a:r>
            <a:r>
              <a:rPr lang="sv-SE" dirty="0">
                <a:solidFill>
                  <a:prstClr val="black"/>
                </a:solidFill>
              </a:rPr>
              <a:t>– </a:t>
            </a:r>
            <a:r>
              <a:rPr lang="sv-SE" dirty="0" smtClean="0">
                <a:solidFill>
                  <a:prstClr val="black"/>
                </a:solidFill>
              </a:rPr>
              <a:t>Vi kommer </a:t>
            </a:r>
            <a:r>
              <a:rPr lang="sv-SE" dirty="0">
                <a:solidFill>
                  <a:prstClr val="black"/>
                </a:solidFill>
              </a:rPr>
              <a:t>att berätta om hälsoriskerna!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dirty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dirty="0">
                <a:solidFill>
                  <a:prstClr val="black"/>
                </a:solidFill>
              </a:rPr>
              <a:t>Lätt att </a:t>
            </a:r>
            <a:r>
              <a:rPr lang="sv-SE" b="1" dirty="0">
                <a:solidFill>
                  <a:prstClr val="black"/>
                </a:solidFill>
              </a:rPr>
              <a:t>glömma bort riskerna </a:t>
            </a:r>
            <a:r>
              <a:rPr lang="sv-SE" dirty="0">
                <a:solidFill>
                  <a:prstClr val="black"/>
                </a:solidFill>
              </a:rPr>
              <a:t>för något man utsätts för varje dag – och när effekterna visar sig först efter många år!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dirty="0">
                <a:solidFill>
                  <a:prstClr val="black"/>
                </a:solidFill>
              </a:rPr>
              <a:t>Svårt att veta </a:t>
            </a:r>
            <a:r>
              <a:rPr lang="sv-SE" b="1" dirty="0">
                <a:solidFill>
                  <a:prstClr val="black"/>
                </a:solidFill>
              </a:rPr>
              <a:t>hur mycket kvarts </a:t>
            </a:r>
            <a:r>
              <a:rPr lang="sv-SE" dirty="0">
                <a:solidFill>
                  <a:prstClr val="black"/>
                </a:solidFill>
              </a:rPr>
              <a:t>det är,</a:t>
            </a:r>
            <a:br>
              <a:rPr lang="sv-SE" dirty="0">
                <a:solidFill>
                  <a:prstClr val="black"/>
                </a:solidFill>
              </a:rPr>
            </a:br>
            <a:r>
              <a:rPr lang="sv-SE" dirty="0">
                <a:solidFill>
                  <a:prstClr val="black"/>
                </a:solidFill>
              </a:rPr>
              <a:t>och jobbigt om man måste använda skyddsutrustning!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dirty="0">
              <a:solidFill>
                <a:prstClr val="black"/>
              </a:solidFill>
              <a:latin typeface="Calibri"/>
            </a:endParaRP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5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269659" y="469068"/>
            <a:ext cx="8520600" cy="947400"/>
          </a:xfrm>
          <a:prstGeom prst="rect">
            <a:avLst/>
          </a:prstGeom>
        </p:spPr>
        <p:txBody>
          <a:bodyPr vert="horz" wrap="square" lIns="91423" tIns="91423" rIns="91423" bIns="91423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" sz="4000" dirty="0" smtClean="0"/>
              <a:t>Olika begrepp...</a:t>
            </a:r>
            <a:endParaRPr lang="sv" sz="40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3426570" y="1812133"/>
            <a:ext cx="5474361" cy="30950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 smtClean="0"/>
              <a:t>Vanlig, generell </a:t>
            </a:r>
            <a:r>
              <a:rPr lang="sv-SE" sz="2600" dirty="0" smtClean="0">
                <a:solidFill>
                  <a:schemeClr val="tx1"/>
                </a:solidFill>
              </a:rPr>
              <a:t>hälsoundersökning (hälsokontroll)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Riktad</a:t>
            </a:r>
            <a:r>
              <a:rPr lang="sv-SE" sz="2600" dirty="0" smtClean="0">
                <a:solidFill>
                  <a:schemeClr val="tx1"/>
                </a:solidFill>
              </a:rPr>
              <a:t> medicinsk kontroll</a:t>
            </a:r>
            <a:r>
              <a:rPr lang="sv-SE" sz="2600" dirty="0">
                <a:solidFill>
                  <a:srgbClr val="FF6924"/>
                </a:solidFill>
              </a:rPr>
              <a:t> </a:t>
            </a:r>
            <a:r>
              <a:rPr lang="sv-SE" sz="2600" dirty="0" smtClean="0">
                <a:solidFill>
                  <a:srgbClr val="FF6924"/>
                </a:solidFill>
              </a:rPr>
              <a:t/>
            </a:r>
            <a:br>
              <a:rPr lang="sv-SE" sz="2600" dirty="0" smtClean="0">
                <a:solidFill>
                  <a:srgbClr val="FF6924"/>
                </a:solidFill>
              </a:rPr>
            </a:br>
            <a:r>
              <a:rPr lang="sv-SE" sz="2600" dirty="0" smtClean="0">
                <a:solidFill>
                  <a:schemeClr val="accent1"/>
                </a:solidFill>
              </a:rPr>
              <a:t>– </a:t>
            </a:r>
            <a:r>
              <a:rPr lang="sv-SE" sz="2600" dirty="0">
                <a:solidFill>
                  <a:schemeClr val="accent1"/>
                </a:solidFill>
              </a:rPr>
              <a:t>t ex </a:t>
            </a:r>
            <a:r>
              <a:rPr lang="sv-SE" sz="2600" dirty="0" smtClean="0">
                <a:solidFill>
                  <a:schemeClr val="accent1"/>
                </a:solidFill>
              </a:rPr>
              <a:t>vibrationer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Obligatorisk</a:t>
            </a:r>
            <a:r>
              <a:rPr lang="sv-SE" sz="2600" dirty="0" smtClean="0">
                <a:solidFill>
                  <a:schemeClr val="tx1"/>
                </a:solidFill>
              </a:rPr>
              <a:t> medicinsk kontroll med tjänstbarhetsbedömning </a:t>
            </a:r>
            <a:br>
              <a:rPr lang="sv-SE" sz="2600" dirty="0" smtClean="0">
                <a:solidFill>
                  <a:schemeClr val="tx1"/>
                </a:solidFill>
              </a:rPr>
            </a:br>
            <a:r>
              <a:rPr lang="sv-SE" sz="2600" dirty="0" smtClean="0">
                <a:solidFill>
                  <a:schemeClr val="accent1"/>
                </a:solidFill>
              </a:rPr>
              <a:t>– </a:t>
            </a:r>
            <a:r>
              <a:rPr lang="sv-SE" sz="2600" dirty="0">
                <a:solidFill>
                  <a:schemeClr val="accent1"/>
                </a:solidFill>
              </a:rPr>
              <a:t>t ex kvarts</a:t>
            </a:r>
          </a:p>
        </p:txBody>
      </p:sp>
      <p:pic>
        <p:nvPicPr>
          <p:cNvPr id="129" name="Shape 12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79" y="1908908"/>
            <a:ext cx="2216555" cy="31564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änster klammerparentes 5"/>
          <p:cNvSpPr/>
          <p:nvPr/>
        </p:nvSpPr>
        <p:spPr>
          <a:xfrm>
            <a:off x="3017018" y="2864828"/>
            <a:ext cx="243068" cy="989635"/>
          </a:xfrm>
          <a:prstGeom prst="leftBrace">
            <a:avLst/>
          </a:prstGeom>
          <a:ln w="38100">
            <a:solidFill>
              <a:srgbClr val="FF6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25801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" sz="4000" dirty="0"/>
              <a:t>Medicinska kontroller syfte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4008823" cy="3600000"/>
          </a:xfrm>
        </p:spPr>
        <p:txBody>
          <a:bodyPr>
            <a:normAutofit/>
          </a:bodyPr>
          <a:lstStyle/>
          <a:p>
            <a:pPr marL="101598" indent="0">
              <a:buNone/>
            </a:pPr>
            <a:r>
              <a:rPr lang="sv-SE" sz="2600" b="1" dirty="0" smtClean="0"/>
              <a:t>Innan</a:t>
            </a:r>
            <a:r>
              <a:rPr lang="sv-SE" sz="2600" dirty="0" smtClean="0"/>
              <a:t> </a:t>
            </a:r>
            <a:r>
              <a:rPr lang="sv-SE" sz="2600" dirty="0"/>
              <a:t>anställning</a:t>
            </a:r>
          </a:p>
          <a:p>
            <a:pPr marL="0" indent="0">
              <a:buNone/>
            </a:pPr>
            <a:endParaRPr lang="sv-SE" sz="2600" dirty="0" smtClean="0"/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 smtClean="0"/>
          </a:p>
          <a:p>
            <a:pPr marL="0" indent="0">
              <a:buNone/>
            </a:pPr>
            <a:endParaRPr lang="sv-SE" sz="2600" dirty="0"/>
          </a:p>
          <a:p>
            <a:pPr marL="101598" indent="0">
              <a:buNone/>
            </a:pPr>
            <a:r>
              <a:rPr lang="sv-SE" sz="2600" dirty="0"/>
              <a:t>Därefter </a:t>
            </a:r>
            <a:r>
              <a:rPr lang="sv-SE" sz="2600" b="1" dirty="0"/>
              <a:t>regelbundet</a:t>
            </a:r>
          </a:p>
          <a:p>
            <a:endParaRPr lang="sv-SE" sz="2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4356" y="1597981"/>
            <a:ext cx="3693111" cy="382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b="1" dirty="0"/>
              <a:t>”Utgångsvärde” </a:t>
            </a:r>
            <a:r>
              <a:rPr lang="sv-SE" sz="2600" dirty="0"/>
              <a:t>samt Identifiera </a:t>
            </a:r>
            <a:r>
              <a:rPr lang="sv-SE" sz="2600" dirty="0" err="1"/>
              <a:t>ev</a:t>
            </a:r>
            <a:r>
              <a:rPr lang="sv-SE" sz="2600" dirty="0"/>
              <a:t> </a:t>
            </a:r>
            <a:r>
              <a:rPr lang="sv-SE" sz="2600" b="1" dirty="0"/>
              <a:t>befintlig</a:t>
            </a:r>
            <a:r>
              <a:rPr lang="sv-SE" sz="2600" dirty="0"/>
              <a:t> </a:t>
            </a:r>
            <a:r>
              <a:rPr lang="sv-SE" sz="2600" dirty="0" smtClean="0"/>
              <a:t>sjuklighet och/eller </a:t>
            </a:r>
            <a:r>
              <a:rPr lang="sv-SE" sz="2600" b="1" dirty="0"/>
              <a:t>risk</a:t>
            </a:r>
            <a:r>
              <a:rPr lang="sv-SE" sz="2600" dirty="0"/>
              <a:t> för framtida sjuklighet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Fånga </a:t>
            </a:r>
            <a:r>
              <a:rPr lang="sv-SE" sz="2600" dirty="0" smtClean="0"/>
              <a:t>upp begynnande </a:t>
            </a:r>
            <a:r>
              <a:rPr lang="sv-SE" sz="2600" dirty="0"/>
              <a:t>sjuklighet</a:t>
            </a:r>
          </a:p>
          <a:p>
            <a:endParaRPr lang="sv-SE" sz="26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Pil: höger 1">
            <a:extLst>
              <a:ext uri="{FF2B5EF4-FFF2-40B4-BE49-F238E27FC236}">
                <a16:creationId xmlns="" xmlns:a16="http://schemas.microsoft.com/office/drawing/2014/main" id="{A5B9F51D-8451-45CB-B717-6E66A1253A93}"/>
              </a:ext>
            </a:extLst>
          </p:cNvPr>
          <p:cNvSpPr/>
          <p:nvPr/>
        </p:nvSpPr>
        <p:spPr>
          <a:xfrm>
            <a:off x="3311370" y="1936203"/>
            <a:ext cx="2032985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 sz="1350"/>
          </a:p>
        </p:txBody>
      </p:sp>
      <p:sp>
        <p:nvSpPr>
          <p:cNvPr id="7" name="Pil: höger 1">
            <a:extLst>
              <a:ext uri="{FF2B5EF4-FFF2-40B4-BE49-F238E27FC236}">
                <a16:creationId xmlns="" xmlns:a16="http://schemas.microsoft.com/office/drawing/2014/main" id="{A5B9F51D-8451-45CB-B717-6E66A1253A93}"/>
              </a:ext>
            </a:extLst>
          </p:cNvPr>
          <p:cNvSpPr/>
          <p:nvPr/>
        </p:nvSpPr>
        <p:spPr>
          <a:xfrm>
            <a:off x="3937041" y="4325776"/>
            <a:ext cx="1407315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 sz="1350"/>
          </a:p>
        </p:txBody>
      </p:sp>
      <p:pic>
        <p:nvPicPr>
          <p:cNvPr id="8" name="Shape 129">
            <a:extLst>
              <a:ext uri="{FF2B5EF4-FFF2-40B4-BE49-F238E27FC236}">
                <a16:creationId xmlns="" xmlns:a16="http://schemas.microsoft.com/office/drawing/2014/main" id="{4A72A580-B4C8-4620-861D-18636936FD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4038" y="2748213"/>
            <a:ext cx="812800" cy="1157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" sz="4000" dirty="0"/>
              <a:t>Medicinska kontroller syfte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4008823" cy="360000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sv" sz="2600" dirty="0"/>
              <a:t>Läkarundersökning</a:t>
            </a:r>
            <a:br>
              <a:rPr lang="sv" sz="2600" dirty="0"/>
            </a:br>
            <a:r>
              <a:rPr lang="sv" sz="2600" dirty="0" smtClean="0">
                <a:solidFill>
                  <a:schemeClr val="accent1"/>
                </a:solidFill>
              </a:rPr>
              <a:t>(</a:t>
            </a:r>
            <a:r>
              <a:rPr lang="sv" sz="2600" dirty="0">
                <a:solidFill>
                  <a:schemeClr val="accent1"/>
                </a:solidFill>
              </a:rPr>
              <a:t>minst vart 3 år)</a:t>
            </a:r>
          </a:p>
          <a:p>
            <a:pPr marL="0" indent="0">
              <a:buNone/>
            </a:pPr>
            <a:endParaRPr lang="sv-SE" sz="2600" dirty="0" smtClean="0"/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 smtClean="0"/>
          </a:p>
          <a:p>
            <a:pPr marL="101598" indent="0">
              <a:buNone/>
            </a:pPr>
            <a:r>
              <a:rPr lang="sv" sz="2600" dirty="0" smtClean="0"/>
              <a:t>Lungröntgen</a:t>
            </a:r>
          </a:p>
          <a:p>
            <a:pPr marL="101598" indent="0">
              <a:buNone/>
            </a:pPr>
            <a:r>
              <a:rPr lang="sv" sz="2600" dirty="0">
                <a:solidFill>
                  <a:schemeClr val="accent1"/>
                </a:solidFill>
              </a:rPr>
              <a:t>(var 3:e </a:t>
            </a:r>
            <a:r>
              <a:rPr lang="sv" sz="2600" dirty="0" smtClean="0">
                <a:solidFill>
                  <a:schemeClr val="accent1"/>
                </a:solidFill>
              </a:rPr>
              <a:t>gång,dvs </a:t>
            </a:r>
            <a:r>
              <a:rPr lang="sv" sz="2600" dirty="0">
                <a:solidFill>
                  <a:schemeClr val="accent1"/>
                </a:solidFill>
              </a:rPr>
              <a:t>i regel vart 9:e år)</a:t>
            </a:r>
          </a:p>
          <a:p>
            <a:pPr marL="101598" indent="0">
              <a:buNone/>
            </a:pPr>
            <a:endParaRPr lang="sv-SE" sz="2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37824" y="1597981"/>
            <a:ext cx="3906176" cy="3827644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sv-SE" sz="2600" dirty="0"/>
              <a:t>Efterhöra </a:t>
            </a:r>
            <a:r>
              <a:rPr lang="sv-SE" sz="2600" dirty="0" smtClean="0"/>
              <a:t>besvär!</a:t>
            </a:r>
          </a:p>
          <a:p>
            <a:pPr marL="101598" indent="0">
              <a:buNone/>
            </a:pPr>
            <a:r>
              <a:rPr lang="sv-SE" sz="2600" dirty="0" smtClean="0"/>
              <a:t>Exponering </a:t>
            </a:r>
            <a:r>
              <a:rPr lang="sv-SE" sz="2600" dirty="0" err="1"/>
              <a:t>inkl</a:t>
            </a:r>
            <a:r>
              <a:rPr lang="sv-SE" sz="2600" dirty="0"/>
              <a:t> </a:t>
            </a:r>
            <a:r>
              <a:rPr lang="sv-SE" sz="2600" dirty="0" smtClean="0"/>
              <a:t>rökning</a:t>
            </a:r>
          </a:p>
          <a:p>
            <a:pPr marL="101598" indent="0">
              <a:buNone/>
            </a:pPr>
            <a:r>
              <a:rPr lang="sv-SE" sz="2600" dirty="0" smtClean="0"/>
              <a:t>Lyssna </a:t>
            </a:r>
            <a:r>
              <a:rPr lang="sv-SE" sz="2600" dirty="0"/>
              <a:t>på lungorna </a:t>
            </a:r>
            <a:r>
              <a:rPr lang="sv-SE" sz="2600" dirty="0" smtClean="0"/>
              <a:t>mm.</a:t>
            </a:r>
          </a:p>
          <a:p>
            <a:pPr marL="101598" indent="0">
              <a:buNone/>
            </a:pPr>
            <a:r>
              <a:rPr lang="sv-SE" sz="2600" dirty="0" smtClean="0"/>
              <a:t>Spirometri</a:t>
            </a:r>
            <a:r>
              <a:rPr lang="sv-SE" sz="2600" dirty="0"/>
              <a:t>	→</a:t>
            </a:r>
          </a:p>
          <a:p>
            <a:pPr marL="0" indent="0">
              <a:buNone/>
            </a:pPr>
            <a:endParaRPr lang="sv-SE" sz="2600" dirty="0"/>
          </a:p>
          <a:p>
            <a:pPr marL="101598" indent="0">
              <a:buNone/>
            </a:pPr>
            <a:r>
              <a:rPr lang="sv-SE" sz="2400" dirty="0"/>
              <a:t>Hitta diskreta tecken till </a:t>
            </a:r>
            <a:br>
              <a:rPr lang="sv-SE" sz="2400" dirty="0"/>
            </a:br>
            <a:r>
              <a:rPr lang="sv-SE" sz="2400" dirty="0"/>
              <a:t>framväxande sjuklighet</a:t>
            </a:r>
          </a:p>
          <a:p>
            <a:endParaRPr lang="sv-SE" sz="26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Pil: höger 1">
            <a:extLst>
              <a:ext uri="{FF2B5EF4-FFF2-40B4-BE49-F238E27FC236}">
                <a16:creationId xmlns="" xmlns:a16="http://schemas.microsoft.com/office/drawing/2014/main" id="{A5B9F51D-8451-45CB-B717-6E66A1253A93}"/>
              </a:ext>
            </a:extLst>
          </p:cNvPr>
          <p:cNvSpPr/>
          <p:nvPr/>
        </p:nvSpPr>
        <p:spPr>
          <a:xfrm>
            <a:off x="3595456" y="1936203"/>
            <a:ext cx="1642368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 sz="1350"/>
          </a:p>
        </p:txBody>
      </p:sp>
      <p:sp>
        <p:nvSpPr>
          <p:cNvPr id="7" name="Pil: höger 1">
            <a:extLst>
              <a:ext uri="{FF2B5EF4-FFF2-40B4-BE49-F238E27FC236}">
                <a16:creationId xmlns="" xmlns:a16="http://schemas.microsoft.com/office/drawing/2014/main" id="{A5B9F51D-8451-45CB-B717-6E66A1253A93}"/>
              </a:ext>
            </a:extLst>
          </p:cNvPr>
          <p:cNvSpPr/>
          <p:nvPr/>
        </p:nvSpPr>
        <p:spPr>
          <a:xfrm>
            <a:off x="2636668" y="4235318"/>
            <a:ext cx="260115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 sz="1350"/>
          </a:p>
        </p:txBody>
      </p:sp>
      <p:pic>
        <p:nvPicPr>
          <p:cNvPr id="8" name="Shape 129">
            <a:extLst>
              <a:ext uri="{FF2B5EF4-FFF2-40B4-BE49-F238E27FC236}">
                <a16:creationId xmlns="" xmlns:a16="http://schemas.microsoft.com/office/drawing/2014/main" id="{4A72A580-B4C8-4620-861D-18636936FD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4038" y="2748213"/>
            <a:ext cx="812800" cy="115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intramedic.se/wp-content/uploads/2017/04/spirousb-500x500.jpg">
            <a:extLst>
              <a:ext uri="{FF2B5EF4-FFF2-40B4-BE49-F238E27FC236}">
                <a16:creationId xmlns="" xmlns:a16="http://schemas.microsoft.com/office/drawing/2014/main" id="{C4F21781-0EA9-442E-B718-7C59092B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7" y="2991251"/>
            <a:ext cx="914406" cy="9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" sz="4000" dirty="0"/>
              <a:t>Medicinska kontroller </a:t>
            </a:r>
            <a:r>
              <a:rPr lang="sv" sz="4000" dirty="0" smtClean="0"/>
              <a:t/>
            </a:r>
            <a:br>
              <a:rPr lang="sv" sz="4000" dirty="0" smtClean="0"/>
            </a:br>
            <a:r>
              <a:rPr lang="sv" sz="4000" dirty="0" smtClean="0"/>
              <a:t>Vem? När?</a:t>
            </a:r>
            <a:endParaRPr lang="sv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2761" y="1825625"/>
            <a:ext cx="4421080" cy="360000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sv-SE" sz="2400" dirty="0" smtClean="0"/>
              <a:t>ALLA </a:t>
            </a:r>
            <a:r>
              <a:rPr lang="sv-SE" sz="2400" dirty="0"/>
              <a:t>som enligt </a:t>
            </a:r>
            <a:r>
              <a:rPr lang="sv-SE" sz="2400" b="1" dirty="0"/>
              <a:t>risk-bedömningen</a:t>
            </a:r>
            <a:r>
              <a:rPr lang="sv-SE" sz="2400" dirty="0"/>
              <a:t> löper risk</a:t>
            </a:r>
            <a:r>
              <a:rPr lang="sv-SE" sz="2400" dirty="0" smtClean="0"/>
              <a:t>!</a:t>
            </a:r>
          </a:p>
          <a:p>
            <a:pPr marL="101598" indent="0">
              <a:buNone/>
            </a:pPr>
            <a:r>
              <a:rPr lang="sv-SE" sz="2400" dirty="0">
                <a:solidFill>
                  <a:schemeClr val="accent1"/>
                </a:solidFill>
              </a:rPr>
              <a:t>… i realiteten …</a:t>
            </a:r>
          </a:p>
          <a:p>
            <a:pPr marL="101598" indent="0">
              <a:buNone/>
            </a:pPr>
            <a:r>
              <a:rPr lang="sv" sz="2400" dirty="0" smtClean="0"/>
              <a:t>De </a:t>
            </a:r>
            <a:r>
              <a:rPr lang="sv" sz="2400" dirty="0"/>
              <a:t>som exponeras</a:t>
            </a:r>
            <a:br>
              <a:rPr lang="sv" sz="2400" dirty="0"/>
            </a:br>
            <a:r>
              <a:rPr lang="sv" sz="2400" b="1" dirty="0"/>
              <a:t>över halva </a:t>
            </a:r>
            <a:r>
              <a:rPr lang="sv" sz="2400" b="1" dirty="0" smtClean="0"/>
              <a:t>gränssvärdet</a:t>
            </a:r>
          </a:p>
          <a:p>
            <a:pPr marL="101598" indent="0">
              <a:buNone/>
            </a:pPr>
            <a:r>
              <a:rPr lang="sv" sz="2400" dirty="0">
                <a:solidFill>
                  <a:schemeClr val="accent1"/>
                </a:solidFill>
              </a:rPr>
              <a:t>(dvs över 0,05 mg/m³ i luft)</a:t>
            </a:r>
          </a:p>
          <a:p>
            <a:pPr marL="101598" indent="0">
              <a:buNone/>
            </a:pPr>
            <a:r>
              <a:rPr lang="sv" sz="2400" b="1" dirty="0" smtClean="0">
                <a:solidFill>
                  <a:schemeClr val="accent1"/>
                </a:solidFill>
              </a:rPr>
              <a:t>Kan </a:t>
            </a:r>
            <a:r>
              <a:rPr lang="sv" sz="2400" b="1" dirty="0">
                <a:solidFill>
                  <a:schemeClr val="accent1"/>
                </a:solidFill>
              </a:rPr>
              <a:t>undantas: </a:t>
            </a:r>
            <a:r>
              <a:rPr lang="sv" sz="2400" dirty="0">
                <a:solidFill>
                  <a:schemeClr val="accent1"/>
                </a:solidFill>
              </a:rPr>
              <a:t> </a:t>
            </a:r>
            <a:r>
              <a:rPr lang="sv-SE" sz="2400" dirty="0" smtClean="0">
                <a:solidFill>
                  <a:schemeClr val="accent1"/>
                </a:solidFill>
              </a:rPr>
              <a:t>exponering mindre än </a:t>
            </a:r>
            <a:r>
              <a:rPr lang="sv-SE" sz="2400" dirty="0">
                <a:solidFill>
                  <a:schemeClr val="accent1"/>
                </a:solidFill>
              </a:rPr>
              <a:t>20 </a:t>
            </a:r>
            <a:r>
              <a:rPr lang="sv-SE" sz="2400" dirty="0" err="1">
                <a:solidFill>
                  <a:schemeClr val="accent1"/>
                </a:solidFill>
              </a:rPr>
              <a:t>tim</a:t>
            </a:r>
            <a:r>
              <a:rPr lang="sv-SE" sz="2400" dirty="0">
                <a:solidFill>
                  <a:schemeClr val="accent1"/>
                </a:solidFill>
              </a:rPr>
              <a:t>/v under sammanlagt 3 mån/år</a:t>
            </a:r>
            <a:endParaRPr lang="sv" sz="2400" dirty="0">
              <a:solidFill>
                <a:schemeClr val="accent1"/>
              </a:solidFill>
            </a:endParaRPr>
          </a:p>
          <a:p>
            <a:pPr marL="101598" indent="0">
              <a:buNone/>
            </a:pPr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0171" y="3362922"/>
            <a:ext cx="4254068" cy="1933470"/>
          </a:xfrm>
        </p:spPr>
        <p:txBody>
          <a:bodyPr>
            <a:normAutofit/>
          </a:bodyPr>
          <a:lstStyle/>
          <a:p>
            <a:pPr marL="101598" indent="0">
              <a:buNone/>
            </a:pPr>
            <a:r>
              <a:rPr lang="sv-SE" sz="2400" dirty="0"/>
              <a:t>Står tydligt i </a:t>
            </a:r>
            <a:r>
              <a:rPr lang="sv-SE" sz="2400" dirty="0">
                <a:solidFill>
                  <a:schemeClr val="accent1"/>
                </a:solidFill>
              </a:rPr>
              <a:t>AFS 2015:2</a:t>
            </a:r>
            <a:br>
              <a:rPr lang="sv-SE" sz="2400" dirty="0">
                <a:solidFill>
                  <a:schemeClr val="accent1"/>
                </a:solidFill>
              </a:rPr>
            </a:br>
            <a:r>
              <a:rPr lang="sv-SE" sz="2400" i="1" dirty="0">
                <a:solidFill>
                  <a:schemeClr val="accent1"/>
                </a:solidFill>
              </a:rPr>
              <a:t>Kvarts – stendamm i </a:t>
            </a:r>
            <a:r>
              <a:rPr lang="sv-SE" sz="2400" i="1" dirty="0" smtClean="0">
                <a:solidFill>
                  <a:schemeClr val="accent1"/>
                </a:solidFill>
              </a:rPr>
              <a:t>arbetsmiljön</a:t>
            </a:r>
          </a:p>
          <a:p>
            <a:pPr marL="101598" indent="0">
              <a:buNone/>
            </a:pPr>
            <a:r>
              <a:rPr lang="sv-SE" sz="2400" i="1" dirty="0" smtClean="0">
                <a:solidFill>
                  <a:schemeClr val="accent1"/>
                </a:solidFill>
              </a:rPr>
              <a:t>AFS </a:t>
            </a:r>
            <a:r>
              <a:rPr lang="sv-SE" sz="2400" i="1" dirty="0">
                <a:solidFill>
                  <a:schemeClr val="accent1"/>
                </a:solidFill>
              </a:rPr>
              <a:t>2005:6 Medicinska </a:t>
            </a:r>
            <a:r>
              <a:rPr lang="sv-SE" sz="2400" i="1" dirty="0" smtClean="0">
                <a:solidFill>
                  <a:schemeClr val="accent1"/>
                </a:solidFill>
              </a:rPr>
              <a:t>kontroller i arbetslivet   </a:t>
            </a:r>
            <a:endParaRPr lang="sv-SE" sz="2400" i="1" dirty="0">
              <a:solidFill>
                <a:schemeClr val="accent1"/>
              </a:solidFill>
            </a:endParaRPr>
          </a:p>
          <a:p>
            <a:endParaRPr lang="sv-SE" sz="24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/>
          </a:p>
        </p:txBody>
      </p:sp>
      <p:sp>
        <p:nvSpPr>
          <p:cNvPr id="6" name="Pil: höger 1">
            <a:extLst>
              <a:ext uri="{FF2B5EF4-FFF2-40B4-BE49-F238E27FC236}">
                <a16:creationId xmlns="" xmlns:a16="http://schemas.microsoft.com/office/drawing/2014/main" id="{A5B9F51D-8451-45CB-B717-6E66A1253A93}"/>
              </a:ext>
            </a:extLst>
          </p:cNvPr>
          <p:cNvSpPr/>
          <p:nvPr/>
        </p:nvSpPr>
        <p:spPr>
          <a:xfrm>
            <a:off x="4136994" y="2230225"/>
            <a:ext cx="1003177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 sz="1350"/>
          </a:p>
        </p:txBody>
      </p:sp>
      <p:sp>
        <p:nvSpPr>
          <p:cNvPr id="7" name="Pil: höger 1">
            <a:extLst>
              <a:ext uri="{FF2B5EF4-FFF2-40B4-BE49-F238E27FC236}">
                <a16:creationId xmlns="" xmlns:a16="http://schemas.microsoft.com/office/drawing/2014/main" id="{A5B9F51D-8451-45CB-B717-6E66A1253A93}"/>
              </a:ext>
            </a:extLst>
          </p:cNvPr>
          <p:cNvSpPr/>
          <p:nvPr/>
        </p:nvSpPr>
        <p:spPr>
          <a:xfrm>
            <a:off x="4243526" y="3443224"/>
            <a:ext cx="896645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 sz="135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45" y="1690689"/>
            <a:ext cx="988097" cy="113269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30" y="2802176"/>
            <a:ext cx="364331" cy="250031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Flödesschema: Lagring med sekventiell åtkomst 7"/>
          <p:cNvSpPr/>
          <p:nvPr/>
        </p:nvSpPr>
        <p:spPr>
          <a:xfrm rot="10800000">
            <a:off x="4572000" y="4484942"/>
            <a:ext cx="1556294" cy="84797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14" name="textruta 13"/>
          <p:cNvSpPr txBox="1"/>
          <p:nvPr/>
        </p:nvSpPr>
        <p:spPr>
          <a:xfrm>
            <a:off x="4787005" y="4580811"/>
            <a:ext cx="11531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bg1"/>
                </a:solidFill>
              </a:rPr>
              <a:t>Finns inga </a:t>
            </a:r>
            <a:br>
              <a:rPr lang="sv-SE" sz="1350" b="1" dirty="0">
                <a:solidFill>
                  <a:schemeClr val="bg1"/>
                </a:solidFill>
              </a:rPr>
            </a:br>
            <a:r>
              <a:rPr lang="sv-SE" sz="1350" b="1" dirty="0">
                <a:solidFill>
                  <a:schemeClr val="bg1"/>
                </a:solidFill>
              </a:rPr>
              <a:t>”säkra nivåer”</a:t>
            </a:r>
          </a:p>
        </p:txBody>
      </p:sp>
    </p:spTree>
    <p:extLst>
      <p:ext uri="{BB962C8B-B14F-4D97-AF65-F5344CB8AC3E}">
        <p14:creationId xmlns:p14="http://schemas.microsoft.com/office/powerpoint/2010/main" val="13127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Tjänstbar</a:t>
            </a:r>
            <a:r>
              <a:rPr lang="sv-SE" sz="4000" dirty="0" smtClean="0"/>
              <a:t>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Har man tecken till lungsjukdom </a:t>
            </a:r>
            <a:r>
              <a:rPr lang="sv-SE" b="1" dirty="0"/>
              <a:t>oavsett orsak eller diagnos</a:t>
            </a:r>
            <a:r>
              <a:rPr lang="sv-SE" dirty="0"/>
              <a:t>,</a:t>
            </a:r>
            <a:br>
              <a:rPr lang="sv-SE" dirty="0"/>
            </a:br>
            <a:r>
              <a:rPr lang="sv-SE" dirty="0"/>
              <a:t>är man </a:t>
            </a:r>
            <a:r>
              <a:rPr lang="sv-SE" b="1" dirty="0"/>
              <a:t>inte tjänstbar</a:t>
            </a:r>
            <a:r>
              <a:rPr lang="sv-SE" dirty="0"/>
              <a:t> (längre).</a:t>
            </a:r>
          </a:p>
          <a:p>
            <a:pPr marL="342892" indent="-342892">
              <a:buFontTx/>
              <a:buChar char="-"/>
            </a:pPr>
            <a:endParaRPr lang="sv-SE" dirty="0"/>
          </a:p>
          <a:p>
            <a:pPr marL="101598" indent="0">
              <a:buNone/>
            </a:pPr>
            <a:r>
              <a:rPr lang="sv-SE" dirty="0"/>
              <a:t>Företagsläkaren bedömer tjänstbarhet för arbete med fibrosframkallande damm (kvarts) </a:t>
            </a:r>
            <a:r>
              <a:rPr lang="sv-SE" b="1" dirty="0"/>
              <a:t>generellt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	</a:t>
            </a:r>
          </a:p>
          <a:p>
            <a:pPr marL="101597">
              <a:buNone/>
            </a:pPr>
            <a:r>
              <a:rPr lang="sv-SE" i="1" dirty="0"/>
              <a:t>	</a:t>
            </a:r>
            <a:r>
              <a:rPr lang="sv-SE" i="1" dirty="0" smtClean="0"/>
              <a:t>dvs </a:t>
            </a:r>
            <a:r>
              <a:rPr lang="sv-SE" b="1" i="1" dirty="0"/>
              <a:t>inte</a:t>
            </a:r>
            <a:r>
              <a:rPr lang="sv-SE" i="1" dirty="0"/>
              <a:t> </a:t>
            </a:r>
            <a:r>
              <a:rPr lang="sv-SE" b="1" i="1" dirty="0"/>
              <a:t>specifikt</a:t>
            </a:r>
            <a:r>
              <a:rPr lang="sv-SE" i="1" dirty="0"/>
              <a:t> för en arbetsplats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Shape 119">
            <a:extLst>
              <a:ext uri="{FF2B5EF4-FFF2-40B4-BE49-F238E27FC236}">
                <a16:creationId xmlns="" xmlns:a16="http://schemas.microsoft.com/office/drawing/2014/main" id="{BAC11840-43C4-4927-A0F5-A5D3E438D4E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25660"/>
          <a:stretch/>
        </p:blipFill>
        <p:spPr>
          <a:xfrm>
            <a:off x="7261765" y="4279037"/>
            <a:ext cx="1492710" cy="114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9">
            <a:extLst>
              <a:ext uri="{FF2B5EF4-FFF2-40B4-BE49-F238E27FC236}">
                <a16:creationId xmlns="" xmlns:a16="http://schemas.microsoft.com/office/drawing/2014/main" id="{4A72A580-B4C8-4620-861D-18636936FD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243" y="2474905"/>
            <a:ext cx="742247" cy="1056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66462EC8-DEDF-425E-ACE6-BA2D06DB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269" y="1536166"/>
            <a:ext cx="3162302" cy="3142538"/>
          </a:xfrm>
          <a:prstGeom prst="rect">
            <a:avLst/>
          </a:prstGeom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18937609">
            <a:off x="-13946" y="1312425"/>
            <a:ext cx="4560255" cy="1100443"/>
          </a:xfrm>
          <a:prstGeom prst="rect">
            <a:avLst/>
          </a:prstGeom>
        </p:spPr>
        <p:txBody>
          <a:bodyPr vert="horz" wrap="square" lIns="91423" tIns="91423" rIns="91423" bIns="91423" rtlCol="0" anchor="t" anchorCtr="0">
            <a:noAutofit/>
          </a:bodyPr>
          <a:lstStyle/>
          <a:p>
            <a:r>
              <a:rPr lang="sv" sz="4000" b="1" dirty="0"/>
              <a:t>Kvarts ger lungsjukdomar!</a:t>
            </a:r>
          </a:p>
        </p:txBody>
      </p:sp>
      <p:sp>
        <p:nvSpPr>
          <p:cNvPr id="122" name="Shape 122"/>
          <p:cNvSpPr txBox="1"/>
          <p:nvPr/>
        </p:nvSpPr>
        <p:spPr>
          <a:xfrm rot="2472550">
            <a:off x="4515184" y="1282336"/>
            <a:ext cx="3056628" cy="1160621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>
              <a:buClr>
                <a:schemeClr val="dk1"/>
              </a:buClr>
              <a:buSzPct val="55000"/>
            </a:pPr>
            <a:r>
              <a:rPr lang="sv" sz="4000" b="1" dirty="0">
                <a:solidFill>
                  <a:schemeClr val="accent1"/>
                </a:solidFill>
                <a:latin typeface="+mj-lt"/>
              </a:rPr>
              <a:t>Förebygg</a:t>
            </a:r>
            <a:r>
              <a:rPr lang="sv" sz="4000" b="1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88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Förebyggande åtgärder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4380" y="1690689"/>
            <a:ext cx="8075240" cy="3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b="1" dirty="0"/>
              <a:t>T</a:t>
            </a:r>
            <a:r>
              <a:rPr lang="sv-SE" sz="2600" b="1" dirty="0" smtClean="0"/>
              <a:t>a </a:t>
            </a:r>
            <a:r>
              <a:rPr lang="sv-SE" sz="2600" b="1" dirty="0"/>
              <a:t>bort kvarts från </a:t>
            </a:r>
            <a:r>
              <a:rPr lang="sv-SE" sz="2600" b="1" u="sng" dirty="0"/>
              <a:t>luften</a:t>
            </a:r>
            <a:r>
              <a:rPr lang="sv-SE" sz="2600" dirty="0" smtClean="0"/>
              <a:t/>
            </a:r>
            <a:br>
              <a:rPr lang="sv-SE" sz="2600" dirty="0" smtClean="0"/>
            </a:br>
            <a:r>
              <a:rPr lang="sv-SE" sz="2600" dirty="0" smtClean="0"/>
              <a:t/>
            </a:r>
            <a:br>
              <a:rPr lang="sv-SE" sz="2600" dirty="0" smtClean="0"/>
            </a:br>
            <a:r>
              <a:rPr lang="sv-SE" sz="2600" dirty="0" smtClean="0"/>
              <a:t>- ventilation</a:t>
            </a:r>
            <a:r>
              <a:rPr lang="sv-SE" sz="2600" dirty="0"/>
              <a:t/>
            </a:r>
            <a:br>
              <a:rPr lang="sv-SE" sz="2600" dirty="0"/>
            </a:br>
            <a:r>
              <a:rPr lang="sv-SE" sz="2600" dirty="0"/>
              <a:t>- utsug nära dammande moment</a:t>
            </a:r>
            <a:br>
              <a:rPr lang="sv-SE" sz="2600" dirty="0"/>
            </a:br>
            <a:r>
              <a:rPr lang="sv-SE" sz="2600" dirty="0"/>
              <a:t>- vattenbegjutning</a:t>
            </a:r>
            <a:br>
              <a:rPr lang="sv-SE" sz="2600" dirty="0"/>
            </a:br>
            <a:r>
              <a:rPr lang="sv-SE" sz="2600" dirty="0"/>
              <a:t>- avskärmade områden</a:t>
            </a:r>
          </a:p>
          <a:p>
            <a:pPr marL="0" indent="0">
              <a:buNone/>
            </a:pPr>
            <a:endParaRPr lang="sv-SE" sz="2600" b="1" u="sng" dirty="0" smtClean="0"/>
          </a:p>
          <a:p>
            <a:endParaRPr lang="sv-SE" sz="2600" b="1" u="sng" dirty="0"/>
          </a:p>
          <a:p>
            <a:endParaRPr lang="sv-SE" sz="2600" b="1" u="sng" dirty="0"/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/>
          </a:p>
          <a:p>
            <a:endParaRPr lang="sv-SE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8169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937">
        <p:push dir="u"/>
      </p:transition>
    </mc:Choice>
    <mc:Fallback xmlns="">
      <p:transition advTm="1093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Förebyggande åtgärder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757779"/>
            <a:ext cx="8075240" cy="4009800"/>
          </a:xfrm>
        </p:spPr>
        <p:txBody>
          <a:bodyPr>
            <a:normAutofit/>
          </a:bodyPr>
          <a:lstStyle/>
          <a:p>
            <a:r>
              <a:rPr lang="sv-SE" sz="2600" b="1" dirty="0"/>
              <a:t>Använd andningsskydd</a:t>
            </a:r>
            <a:r>
              <a:rPr lang="sv-SE" sz="2600" dirty="0" smtClean="0"/>
              <a:t/>
            </a:r>
            <a:br>
              <a:rPr lang="sv-SE" sz="2600" dirty="0" smtClean="0"/>
            </a:br>
            <a:r>
              <a:rPr lang="sv-SE" sz="2600" dirty="0"/>
              <a:t>- anpassning</a:t>
            </a:r>
            <a:br>
              <a:rPr lang="sv-SE" sz="2600" dirty="0"/>
            </a:br>
            <a:r>
              <a:rPr lang="sv-SE" sz="2600" dirty="0"/>
              <a:t>- minst halvmask med P3-filter </a:t>
            </a:r>
            <a:r>
              <a:rPr lang="sv-SE" sz="2600" dirty="0" smtClean="0"/>
              <a:t/>
            </a:r>
            <a:br>
              <a:rPr lang="sv-SE" sz="2600" dirty="0" smtClean="0"/>
            </a:br>
            <a:r>
              <a:rPr lang="sv-SE" sz="2600" dirty="0" smtClean="0"/>
              <a:t>(</a:t>
            </a:r>
            <a:r>
              <a:rPr lang="sv-SE" sz="2600" dirty="0"/>
              <a:t>ej P1, P2)</a:t>
            </a:r>
            <a:br>
              <a:rPr lang="sv-SE" sz="2600" dirty="0"/>
            </a:br>
            <a:r>
              <a:rPr lang="sv-SE" sz="2600" dirty="0"/>
              <a:t>- skötsel</a:t>
            </a:r>
            <a:br>
              <a:rPr lang="sv-SE" sz="2600" dirty="0"/>
            </a:br>
            <a:r>
              <a:rPr lang="sv-SE" sz="2600" dirty="0"/>
              <a:t>- förvaring</a:t>
            </a:r>
          </a:p>
          <a:p>
            <a:endParaRPr lang="sv-SE" sz="2600" dirty="0"/>
          </a:p>
          <a:p>
            <a:r>
              <a:rPr lang="sv-SE" sz="2600" dirty="0" smtClean="0">
                <a:hlinkClick r:id="rId3"/>
              </a:rPr>
              <a:t>www.andningsskydd.nu</a:t>
            </a:r>
            <a:r>
              <a:rPr lang="sv-SE" sz="2600" dirty="0" smtClean="0"/>
              <a:t> </a:t>
            </a:r>
            <a:endParaRPr lang="sv-SE" sz="2600" dirty="0"/>
          </a:p>
          <a:p>
            <a:pPr marL="0" indent="0">
              <a:buNone/>
            </a:pPr>
            <a:endParaRPr lang="sv-SE" b="1" u="sng" dirty="0" smtClean="0"/>
          </a:p>
          <a:p>
            <a:endParaRPr lang="sv-SE" sz="2250" b="1" u="sng" dirty="0"/>
          </a:p>
          <a:p>
            <a:endParaRPr lang="sv-SE" sz="2250" b="1" u="sng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b="1" dirty="0" smtClean="0"/>
          </a:p>
        </p:txBody>
      </p:sp>
      <p:pic>
        <p:nvPicPr>
          <p:cNvPr id="5" name="Picture 2" descr="C:\Users\362f\AppData\Local\Microsoft\Windows\Temporary Internet Files\Content.IE5\CYCSEVTC\5827614152_00db8e7608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55" y="2837040"/>
            <a:ext cx="1488187" cy="9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39273" r="55735" b="22078"/>
          <a:stretch/>
        </p:blipFill>
        <p:spPr bwMode="auto">
          <a:xfrm>
            <a:off x="6704971" y="4212720"/>
            <a:ext cx="1358153" cy="93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971" y="1578481"/>
            <a:ext cx="1191544" cy="125855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669395" y="1116336"/>
            <a:ext cx="1429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800" dirty="0" smtClean="0">
                <a:solidFill>
                  <a:schemeClr val="accent1"/>
                </a:solidFill>
              </a:rPr>
              <a:t>X</a:t>
            </a:r>
            <a:endParaRPr lang="sv-SE" sz="13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937">
        <p:push dir="u"/>
      </p:transition>
    </mc:Choice>
    <mc:Fallback xmlns="">
      <p:transition advTm="1093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Rättigheter, skyldigheter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355976"/>
          </a:xfrm>
        </p:spPr>
        <p:txBody>
          <a:bodyPr>
            <a:normAutofit/>
          </a:bodyPr>
          <a:lstStyle/>
          <a:p>
            <a:r>
              <a:rPr lang="sv-SE" sz="2600" b="1" dirty="0" smtClean="0"/>
              <a:t>Arbetsgivaren</a:t>
            </a:r>
            <a:r>
              <a:rPr lang="sv-SE" sz="2600" dirty="0" smtClean="0"/>
              <a:t> skyldig se till att arbetsmiljön är säker</a:t>
            </a:r>
            <a:r>
              <a:rPr lang="sv-SE" sz="2600" dirty="0"/>
              <a:t> </a:t>
            </a:r>
            <a:r>
              <a:rPr lang="sv-SE" sz="2600" dirty="0" smtClean="0"/>
              <a:t>genom riskbedömning</a:t>
            </a:r>
            <a:br>
              <a:rPr lang="sv-SE" sz="2600" dirty="0" smtClean="0"/>
            </a:br>
            <a:r>
              <a:rPr lang="sv-SE" sz="2600" dirty="0" smtClean="0"/>
              <a:t>- ventilation</a:t>
            </a:r>
            <a:br>
              <a:rPr lang="sv-SE" sz="2600" dirty="0" smtClean="0"/>
            </a:br>
            <a:r>
              <a:rPr lang="sv-SE" sz="2600" dirty="0" smtClean="0"/>
              <a:t>- andningsskydd</a:t>
            </a:r>
          </a:p>
          <a:p>
            <a:endParaRPr lang="sv-SE" sz="2600" dirty="0"/>
          </a:p>
          <a:p>
            <a:r>
              <a:rPr lang="sv-SE" sz="2600" b="1" dirty="0" smtClean="0"/>
              <a:t>Arbetstagaren</a:t>
            </a:r>
            <a:r>
              <a:rPr lang="sv-SE" sz="2600" dirty="0" smtClean="0"/>
              <a:t> skyldig följa instruktioner</a:t>
            </a:r>
            <a:br>
              <a:rPr lang="sv-SE" sz="2600" dirty="0" smtClean="0"/>
            </a:br>
            <a:r>
              <a:rPr lang="sv-SE" sz="2600" dirty="0" smtClean="0"/>
              <a:t>- använd punktutsug</a:t>
            </a:r>
            <a:br>
              <a:rPr lang="sv-SE" sz="2600" dirty="0" smtClean="0"/>
            </a:br>
            <a:r>
              <a:rPr lang="sv-SE" sz="2600" dirty="0" smtClean="0"/>
              <a:t>- använd andningsskydd (precis som hjälm!)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59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937">
        <p:push dir="u"/>
      </p:transition>
    </mc:Choice>
    <mc:Fallback xmlns="">
      <p:transition advTm="1093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 smtClean="0"/>
              <a:t>Arbets- och Miljömedicin jobbar också med forskning inom området!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681" y="2240871"/>
            <a:ext cx="8570214" cy="3478702"/>
          </a:xfrm>
        </p:spPr>
        <p:txBody>
          <a:bodyPr>
            <a:normAutofit/>
          </a:bodyPr>
          <a:lstStyle/>
          <a:p>
            <a:r>
              <a:rPr lang="sv-SE" sz="2600" b="1" dirty="0"/>
              <a:t>Kvartsmätningar </a:t>
            </a:r>
            <a:r>
              <a:rPr lang="sv-SE" sz="2600" dirty="0"/>
              <a:t>– </a:t>
            </a:r>
            <a:r>
              <a:rPr lang="sv-SE" sz="2600" dirty="0" smtClean="0"/>
              <a:t>Dom </a:t>
            </a:r>
            <a:r>
              <a:rPr lang="sv-SE" sz="2600" dirty="0"/>
              <a:t>vill gärna komma i kontakt med </a:t>
            </a:r>
            <a:r>
              <a:rPr lang="sv-SE" sz="2600" dirty="0" smtClean="0"/>
              <a:t>arbetsplatser/arbetstagare </a:t>
            </a:r>
            <a:r>
              <a:rPr lang="sv-SE" sz="2600" dirty="0"/>
              <a:t>som vill medverka. </a:t>
            </a:r>
            <a:endParaRPr lang="sv-SE" sz="2600" dirty="0" smtClean="0"/>
          </a:p>
          <a:p>
            <a:r>
              <a:rPr lang="sv-SE" sz="2600" dirty="0" smtClean="0"/>
              <a:t>Syftet är </a:t>
            </a:r>
            <a:r>
              <a:rPr lang="sv-SE" sz="2600" dirty="0"/>
              <a:t>att undersöka om kvartsexponering ger påverkan </a:t>
            </a:r>
            <a:r>
              <a:rPr lang="sv-SE" sz="2600" dirty="0" smtClean="0"/>
              <a:t>på </a:t>
            </a:r>
            <a:r>
              <a:rPr lang="sv-SE" sz="2600" dirty="0"/>
              <a:t>hjärt-kärlsystemet. Start 2019, men gärna kontakt </a:t>
            </a:r>
            <a:r>
              <a:rPr lang="sv-SE" sz="2600" dirty="0" smtClean="0"/>
              <a:t>redan </a:t>
            </a:r>
            <a:r>
              <a:rPr lang="sv-SE" sz="2600" dirty="0"/>
              <a:t>nu.	</a:t>
            </a:r>
            <a:r>
              <a:rPr lang="sv-SE" sz="2925" dirty="0"/>
              <a:t>							</a:t>
            </a:r>
          </a:p>
        </p:txBody>
      </p:sp>
      <p:sp>
        <p:nvSpPr>
          <p:cNvPr id="6" name="AutoShape 4" descr="Bildresultat för hand/armvibrationer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7" name="AutoShape 6" descr="Bildresultat för hand/armvibrationer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5" name="Ellips 4"/>
          <p:cNvSpPr/>
          <p:nvPr/>
        </p:nvSpPr>
        <p:spPr>
          <a:xfrm>
            <a:off x="4985766" y="4077317"/>
            <a:ext cx="2804922" cy="118813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chemeClr val="tx1"/>
              </a:solidFill>
            </a:endParaRPr>
          </a:p>
          <a:p>
            <a:pPr algn="ctr"/>
            <a:r>
              <a:rPr lang="sv-SE" sz="1350" dirty="0">
                <a:solidFill>
                  <a:schemeClr val="tx1"/>
                </a:solidFill>
              </a:rPr>
              <a:t>Kontakta Karin Grahn karin.grahn@sll.se</a:t>
            </a:r>
            <a:br>
              <a:rPr lang="sv-SE" sz="1350" dirty="0">
                <a:solidFill>
                  <a:schemeClr val="tx1"/>
                </a:solidFill>
              </a:rPr>
            </a:br>
            <a:r>
              <a:rPr lang="sv-SE" sz="1350" dirty="0" err="1">
                <a:solidFill>
                  <a:schemeClr val="tx1"/>
                </a:solidFill>
              </a:rPr>
              <a:t>tel</a:t>
            </a:r>
            <a:r>
              <a:rPr lang="sv-SE" sz="1350" dirty="0">
                <a:solidFill>
                  <a:schemeClr val="tx1"/>
                </a:solidFill>
              </a:rPr>
              <a:t> 08-123 37 226</a:t>
            </a:r>
          </a:p>
          <a:p>
            <a:pPr algn="ctr"/>
            <a:endParaRPr lang="sv-SE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937">
        <p:push dir="u"/>
      </p:transition>
    </mc:Choice>
    <mc:Fallback xmlns="">
      <p:transition advTm="1093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377">
              <a:lnSpc>
                <a:spcPct val="100000"/>
              </a:lnSpc>
              <a:defRPr/>
            </a:pPr>
            <a:r>
              <a:rPr lang="sv-SE" b="1" dirty="0"/>
              <a:t>Programmet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686" y="1754603"/>
            <a:ext cx="8808314" cy="3600000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SE" sz="2600" b="1" dirty="0">
                <a:solidFill>
                  <a:prstClr val="black"/>
                </a:solidFill>
              </a:rPr>
              <a:t>Hälsorisker &amp; sjukdomar </a:t>
            </a:r>
            <a:r>
              <a:rPr lang="sv-SE" sz="2600" dirty="0">
                <a:solidFill>
                  <a:prstClr val="black"/>
                </a:solidFill>
              </a:rPr>
              <a:t>som kan kopplas till </a:t>
            </a:r>
            <a:r>
              <a:rPr lang="sv-SE" sz="2600" dirty="0" smtClean="0">
                <a:solidFill>
                  <a:prstClr val="black"/>
                </a:solidFill>
              </a:rPr>
              <a:t>kvarts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SE" sz="2600" b="1" dirty="0" smtClean="0">
                <a:solidFill>
                  <a:prstClr val="black"/>
                </a:solidFill>
              </a:rPr>
              <a:t>Hygieniska </a:t>
            </a:r>
            <a:r>
              <a:rPr lang="sv-SE" sz="2600" b="1" dirty="0">
                <a:solidFill>
                  <a:prstClr val="black"/>
                </a:solidFill>
              </a:rPr>
              <a:t>gränsvärden och föreskriften om </a:t>
            </a:r>
            <a:r>
              <a:rPr lang="sv-SE" sz="2600" b="1" dirty="0" smtClean="0">
                <a:solidFill>
                  <a:prstClr val="black"/>
                </a:solidFill>
              </a:rPr>
              <a:t>kvarts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SE" sz="2600" b="1" dirty="0" smtClean="0">
                <a:solidFill>
                  <a:prstClr val="black"/>
                </a:solidFill>
              </a:rPr>
              <a:t>Medicinska </a:t>
            </a:r>
            <a:r>
              <a:rPr lang="sv-SE" sz="2600" b="1" dirty="0">
                <a:solidFill>
                  <a:prstClr val="black"/>
                </a:solidFill>
              </a:rPr>
              <a:t>kontroller</a:t>
            </a:r>
            <a:r>
              <a:rPr lang="sv-SE" sz="2600" dirty="0">
                <a:solidFill>
                  <a:prstClr val="black"/>
                </a:solidFill>
              </a:rPr>
              <a:t>	</a:t>
            </a:r>
            <a:endParaRPr lang="sv-SE" sz="2600" dirty="0" smtClean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SE" sz="2600" b="1" dirty="0" smtClean="0">
                <a:solidFill>
                  <a:prstClr val="black"/>
                </a:solidFill>
              </a:rPr>
              <a:t>Hur </a:t>
            </a:r>
            <a:r>
              <a:rPr lang="sv-SE" sz="2600" b="1" dirty="0">
                <a:solidFill>
                  <a:prstClr val="black"/>
                </a:solidFill>
              </a:rPr>
              <a:t>mycket </a:t>
            </a:r>
            <a:r>
              <a:rPr lang="sv-SE" sz="2600" dirty="0">
                <a:solidFill>
                  <a:prstClr val="black"/>
                </a:solidFill>
              </a:rPr>
              <a:t>kvarts</a:t>
            </a:r>
            <a:r>
              <a:rPr lang="sv-SE" sz="2600" b="1" dirty="0">
                <a:solidFill>
                  <a:prstClr val="black"/>
                </a:solidFill>
              </a:rPr>
              <a:t> </a:t>
            </a:r>
            <a:r>
              <a:rPr lang="sv-SE" sz="2600" dirty="0">
                <a:solidFill>
                  <a:prstClr val="black"/>
                </a:solidFill>
              </a:rPr>
              <a:t>finns det på byggen idag</a:t>
            </a:r>
            <a:r>
              <a:rPr lang="sv-SE" sz="2600" dirty="0" smtClean="0">
                <a:solidFill>
                  <a:prstClr val="black"/>
                </a:solidFill>
              </a:rPr>
              <a:t>?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SE" sz="2600" b="1" dirty="0" smtClean="0">
                <a:solidFill>
                  <a:prstClr val="black"/>
                </a:solidFill>
              </a:rPr>
              <a:t>Hur </a:t>
            </a:r>
            <a:r>
              <a:rPr lang="sv-SE" sz="2600" b="1" dirty="0">
                <a:solidFill>
                  <a:prstClr val="black"/>
                </a:solidFill>
              </a:rPr>
              <a:t>ska man jobba </a:t>
            </a:r>
            <a:r>
              <a:rPr lang="sv-SE" sz="2600" dirty="0">
                <a:solidFill>
                  <a:prstClr val="black"/>
                </a:solidFill>
              </a:rPr>
              <a:t>för att minska risken för exponering?	</a:t>
            </a:r>
            <a:endParaRPr lang="sv-SE" sz="2600" i="1" dirty="0">
              <a:solidFill>
                <a:prstClr val="black"/>
              </a:solidFill>
            </a:endParaRP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6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46" y="1690689"/>
            <a:ext cx="4606604" cy="30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/>
              <a:t>Vad är kvarts</a:t>
            </a:r>
            <a:r>
              <a:rPr lang="sv-SE" sz="4000" b="1" dirty="0" smtClean="0"/>
              <a:t>?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Kvarts finns naturligt i berggrunden.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Kvartsinnehållet i dammet varierar</a:t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dirty="0">
                <a:solidFill>
                  <a:prstClr val="black"/>
                </a:solidFill>
              </a:rPr>
              <a:t>– man kan inte se hur mycket kvarts det är.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Risk för exponering vid bl.a. bygg- och anläggningsarbete, tunneldrivning, slipning, borrning och bilning i betong, tegel, </a:t>
            </a:r>
            <a:r>
              <a:rPr lang="sv-SE" sz="2600" dirty="0" err="1">
                <a:solidFill>
                  <a:prstClr val="black"/>
                </a:solidFill>
              </a:rPr>
              <a:t>marksten</a:t>
            </a:r>
            <a:r>
              <a:rPr lang="sv-SE" sz="2600" dirty="0">
                <a:solidFill>
                  <a:prstClr val="black"/>
                </a:solidFill>
              </a:rPr>
              <a:t> eller liknande.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3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Kvarts i berggrunden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Kvarts är ett mineral och består av kisel och </a:t>
            </a:r>
            <a:br>
              <a:rPr lang="sv-SE" sz="2600" dirty="0">
                <a:solidFill>
                  <a:prstClr val="black"/>
                </a:solidFill>
              </a:rPr>
            </a:br>
            <a:r>
              <a:rPr lang="sv-SE" sz="2600" dirty="0" smtClean="0">
                <a:solidFill>
                  <a:prstClr val="black"/>
                </a:solidFill>
              </a:rPr>
              <a:t>syre</a:t>
            </a:r>
            <a:r>
              <a:rPr lang="sv-SE" sz="2600" dirty="0">
                <a:solidFill>
                  <a:prstClr val="black"/>
                </a:solidFill>
              </a:rPr>
              <a:t>, SiO</a:t>
            </a:r>
            <a:r>
              <a:rPr lang="sv-SE" sz="2600" baseline="-25000" dirty="0">
                <a:solidFill>
                  <a:prstClr val="black"/>
                </a:solidFill>
              </a:rPr>
              <a:t>2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11 % av den kontinentala jordskorpan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15-35 % av den svenska berggrunden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sv-SE" sz="2600" dirty="0">
                <a:solidFill>
                  <a:prstClr val="black"/>
                </a:solidFill>
              </a:rPr>
              <a:t>Bergarter som innehåller kvarts: granit, gnejs, porfyrer, kvartsit, sandsten, fältspat, glimmer</a:t>
            </a: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Produkter med kvarts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Betong</a:t>
            </a:r>
          </a:p>
          <a:p>
            <a:r>
              <a:rPr lang="sv-SE" sz="2600" dirty="0"/>
              <a:t>Spackel, murbruk, fogmassa</a:t>
            </a:r>
          </a:p>
          <a:p>
            <a:r>
              <a:rPr lang="sv-SE" sz="2600" dirty="0"/>
              <a:t>Keramik</a:t>
            </a:r>
          </a:p>
          <a:p>
            <a:r>
              <a:rPr lang="sv-SE" sz="2600" dirty="0"/>
              <a:t>Glas</a:t>
            </a:r>
          </a:p>
          <a:p>
            <a:r>
              <a:rPr lang="sv-SE" sz="2600" dirty="0"/>
              <a:t>Gjutformar</a:t>
            </a:r>
          </a:p>
          <a:p>
            <a:r>
              <a:rPr lang="sv-SE" sz="2600" dirty="0"/>
              <a:t>Takpapp</a:t>
            </a:r>
          </a:p>
          <a:p>
            <a:r>
              <a:rPr lang="sv-SE" sz="2600" dirty="0"/>
              <a:t>Slipmedel</a:t>
            </a:r>
          </a:p>
          <a:p>
            <a:endParaRPr lang="sv-SE" sz="2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6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400" b="1" dirty="0">
                <a:latin typeface="Calibri"/>
              </a:rPr>
              <a:t>Uppskattat antal kvartsexponerade arbetstagare i de nio näringsgrenar med flest exponerade – 200 000 män och </a:t>
            </a:r>
            <a:r>
              <a:rPr lang="sv-SE" sz="2400" b="1" dirty="0" smtClean="0">
                <a:latin typeface="Calibri"/>
              </a:rPr>
              <a:t/>
            </a:r>
            <a:br>
              <a:rPr lang="sv-SE" sz="2400" b="1" dirty="0" smtClean="0">
                <a:latin typeface="Calibri"/>
              </a:rPr>
            </a:br>
            <a:r>
              <a:rPr lang="sv-SE" sz="2400" b="1" dirty="0" smtClean="0">
                <a:latin typeface="Calibri"/>
              </a:rPr>
              <a:t>15 </a:t>
            </a:r>
            <a:r>
              <a:rPr lang="sv-SE" sz="2400" b="1" dirty="0">
                <a:latin typeface="Calibri"/>
              </a:rPr>
              <a:t>000 kvinnor </a:t>
            </a:r>
            <a:endParaRPr lang="sv-SE" sz="2400" dirty="0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2997"/>
              </p:ext>
            </p:extLst>
          </p:nvPr>
        </p:nvGraphicFramePr>
        <p:xfrm>
          <a:off x="231228" y="1825625"/>
          <a:ext cx="8284122" cy="3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Kommentar i oval 1"/>
          <p:cNvSpPr/>
          <p:nvPr/>
        </p:nvSpPr>
        <p:spPr>
          <a:xfrm>
            <a:off x="6643973" y="107944"/>
            <a:ext cx="2500027" cy="1583887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Stapeln ska vara drygt 10 gånger så lång som i diagrammet!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678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v" sz="4000" dirty="0" smtClean="0"/>
              <a:t>Kvarts, hälsorisker</a:t>
            </a:r>
            <a:endParaRPr lang="sv-SE" sz="4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Ulf Kvarström</a:t>
            </a:r>
            <a:endParaRPr lang="sv-SE" dirty="0"/>
          </a:p>
        </p:txBody>
      </p:sp>
      <p:pic>
        <p:nvPicPr>
          <p:cNvPr id="5" name="Shape 55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9367" y="1825625"/>
            <a:ext cx="630526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/>
          <p:cNvSpPr txBox="1"/>
          <p:nvPr/>
        </p:nvSpPr>
        <p:spPr>
          <a:xfrm>
            <a:off x="6977849" y="3657600"/>
            <a:ext cx="2085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Inte inandas mer på en arbetsdag!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1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yggnads Röd">
  <a:themeElements>
    <a:clrScheme name="Byggnads 2016">
      <a:dk1>
        <a:sysClr val="windowText" lastClr="000000"/>
      </a:dk1>
      <a:lt1>
        <a:sysClr val="window" lastClr="FFFFFF"/>
      </a:lt1>
      <a:dk2>
        <a:srgbClr val="44546A"/>
      </a:dk2>
      <a:lt2>
        <a:srgbClr val="9D9D9C"/>
      </a:lt2>
      <a:accent1>
        <a:srgbClr val="DD291E"/>
      </a:accent1>
      <a:accent2>
        <a:srgbClr val="747679"/>
      </a:accent2>
      <a:accent3>
        <a:srgbClr val="83911F"/>
      </a:accent3>
      <a:accent4>
        <a:srgbClr val="DD291E"/>
      </a:accent4>
      <a:accent5>
        <a:srgbClr val="747679"/>
      </a:accent5>
      <a:accent6>
        <a:srgbClr val="83911F"/>
      </a:accent6>
      <a:hlink>
        <a:srgbClr val="0563C1"/>
      </a:hlink>
      <a:folHlink>
        <a:srgbClr val="954F72"/>
      </a:folHlink>
    </a:clrScheme>
    <a:fontScheme name="Byggnad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ggnads PowerPoint v 2016_7.potx" id="{239BF626-25C5-43D9-B1B9-4D85B9A3D2B1}" vid="{A0523CA0-3D78-4B79-8A35-475CB09C9665}"/>
    </a:ext>
  </a:extLst>
</a:theme>
</file>

<file path=ppt/theme/theme2.xml><?xml version="1.0" encoding="utf-8"?>
<a:theme xmlns:a="http://schemas.openxmlformats.org/drawingml/2006/main" name="Byggnads Grå">
  <a:themeElements>
    <a:clrScheme name="Byggnads 2016">
      <a:dk1>
        <a:sysClr val="windowText" lastClr="000000"/>
      </a:dk1>
      <a:lt1>
        <a:sysClr val="window" lastClr="FFFFFF"/>
      </a:lt1>
      <a:dk2>
        <a:srgbClr val="44546A"/>
      </a:dk2>
      <a:lt2>
        <a:srgbClr val="9D9D9C"/>
      </a:lt2>
      <a:accent1>
        <a:srgbClr val="DD291E"/>
      </a:accent1>
      <a:accent2>
        <a:srgbClr val="747679"/>
      </a:accent2>
      <a:accent3>
        <a:srgbClr val="83911F"/>
      </a:accent3>
      <a:accent4>
        <a:srgbClr val="DD291E"/>
      </a:accent4>
      <a:accent5>
        <a:srgbClr val="747679"/>
      </a:accent5>
      <a:accent6>
        <a:srgbClr val="83911F"/>
      </a:accent6>
      <a:hlink>
        <a:srgbClr val="0563C1"/>
      </a:hlink>
      <a:folHlink>
        <a:srgbClr val="954F72"/>
      </a:folHlink>
    </a:clrScheme>
    <a:fontScheme name="Byggnad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ggnads PowerPoint v 2016_7.potx" id="{239BF626-25C5-43D9-B1B9-4D85B9A3D2B1}" vid="{94F2E43E-1A1C-44C4-8DD9-7198E537528E}"/>
    </a:ext>
  </a:extLst>
</a:theme>
</file>

<file path=ppt/theme/theme3.xml><?xml version="1.0" encoding="utf-8"?>
<a:theme xmlns:a="http://schemas.openxmlformats.org/drawingml/2006/main" name="Byggnads LjusGrå">
  <a:themeElements>
    <a:clrScheme name="Byggnads 2016">
      <a:dk1>
        <a:sysClr val="windowText" lastClr="000000"/>
      </a:dk1>
      <a:lt1>
        <a:sysClr val="window" lastClr="FFFFFF"/>
      </a:lt1>
      <a:dk2>
        <a:srgbClr val="44546A"/>
      </a:dk2>
      <a:lt2>
        <a:srgbClr val="9D9D9C"/>
      </a:lt2>
      <a:accent1>
        <a:srgbClr val="DD291E"/>
      </a:accent1>
      <a:accent2>
        <a:srgbClr val="747679"/>
      </a:accent2>
      <a:accent3>
        <a:srgbClr val="83911F"/>
      </a:accent3>
      <a:accent4>
        <a:srgbClr val="DD291E"/>
      </a:accent4>
      <a:accent5>
        <a:srgbClr val="747679"/>
      </a:accent5>
      <a:accent6>
        <a:srgbClr val="83911F"/>
      </a:accent6>
      <a:hlink>
        <a:srgbClr val="0563C1"/>
      </a:hlink>
      <a:folHlink>
        <a:srgbClr val="954F72"/>
      </a:folHlink>
    </a:clrScheme>
    <a:fontScheme name="Byggnad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ggnads PowerPoint v 2016_7.potx" id="{239BF626-25C5-43D9-B1B9-4D85B9A3D2B1}" vid="{8D6BED74-A37D-4FD5-9E26-4198BADF19D0}"/>
    </a:ext>
  </a:extLst>
</a:theme>
</file>

<file path=ppt/theme/theme4.xml><?xml version="1.0" encoding="utf-8"?>
<a:theme xmlns:a="http://schemas.openxmlformats.org/drawingml/2006/main" name="Byggnads Grön">
  <a:themeElements>
    <a:clrScheme name="Byggnads 2016">
      <a:dk1>
        <a:sysClr val="windowText" lastClr="000000"/>
      </a:dk1>
      <a:lt1>
        <a:sysClr val="window" lastClr="FFFFFF"/>
      </a:lt1>
      <a:dk2>
        <a:srgbClr val="44546A"/>
      </a:dk2>
      <a:lt2>
        <a:srgbClr val="9D9D9C"/>
      </a:lt2>
      <a:accent1>
        <a:srgbClr val="DD291E"/>
      </a:accent1>
      <a:accent2>
        <a:srgbClr val="747679"/>
      </a:accent2>
      <a:accent3>
        <a:srgbClr val="83911F"/>
      </a:accent3>
      <a:accent4>
        <a:srgbClr val="DD291E"/>
      </a:accent4>
      <a:accent5>
        <a:srgbClr val="747679"/>
      </a:accent5>
      <a:accent6>
        <a:srgbClr val="83911F"/>
      </a:accent6>
      <a:hlink>
        <a:srgbClr val="0563C1"/>
      </a:hlink>
      <a:folHlink>
        <a:srgbClr val="954F72"/>
      </a:folHlink>
    </a:clrScheme>
    <a:fontScheme name="Byggnad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ggnads PowerPoint v 2016_7.potx" id="{239BF626-25C5-43D9-B1B9-4D85B9A3D2B1}" vid="{BB3C94D4-2AFD-4AF2-8444-229BDE83627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Byggnads Powerpoint v 2016_7</Template>
  <TotalTime>540</TotalTime>
  <Words>1143</Words>
  <Application>Microsoft Office PowerPoint</Application>
  <PresentationFormat>Bildspel på skärmen (4:3)</PresentationFormat>
  <Paragraphs>254</Paragraphs>
  <Slides>40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Byggnads Röd</vt:lpstr>
      <vt:lpstr>Byggnads Grå</vt:lpstr>
      <vt:lpstr>Byggnads LjusGrå</vt:lpstr>
      <vt:lpstr>Byggnads Grön</vt:lpstr>
      <vt:lpstr>Kvarts finns på alla arbetsplatser- så skyddar du dig!</vt:lpstr>
      <vt:lpstr>Framtagen med uppgifter från arbets- och miljömedicin Solna</vt:lpstr>
      <vt:lpstr>Varför vill vi gärna prata om kvarts?</vt:lpstr>
      <vt:lpstr>Programmet</vt:lpstr>
      <vt:lpstr>Vad är kvarts?</vt:lpstr>
      <vt:lpstr>Kvarts i berggrunden</vt:lpstr>
      <vt:lpstr>Produkter med kvarts</vt:lpstr>
      <vt:lpstr>Uppskattat antal kvartsexponerade arbetstagare i de nio näringsgrenar med flest exponerade – 200 000 män och  15 000 kvinnor </vt:lpstr>
      <vt:lpstr>Kvarts, hälsorisker</vt:lpstr>
      <vt:lpstr>Sjukdomar av kvarts är obotliga och svåra att upptäcka tidigt!</vt:lpstr>
      <vt:lpstr>Tre lungsjukdomar</vt:lpstr>
      <vt:lpstr>Lungblåsor (alveoler)</vt:lpstr>
      <vt:lpstr>Lungcancer flera typer...</vt:lpstr>
      <vt:lpstr>KOL</vt:lpstr>
      <vt:lpstr>PowerPoint-presentation</vt:lpstr>
      <vt:lpstr>Hygieniska gränsvärden</vt:lpstr>
      <vt:lpstr>Hygieniska gränsvärden </vt:lpstr>
      <vt:lpstr>Hygieniska gränsvärden</vt:lpstr>
      <vt:lpstr>Hygieniska gränsvärden</vt:lpstr>
      <vt:lpstr>Hygieniska gränsvärden</vt:lpstr>
      <vt:lpstr>Hygieniska gränsvärden</vt:lpstr>
      <vt:lpstr>Kvarts </vt:lpstr>
      <vt:lpstr>Kvarts </vt:lpstr>
      <vt:lpstr>Kvarts </vt:lpstr>
      <vt:lpstr>Riskbedömning</vt:lpstr>
      <vt:lpstr>Riskbedömningen</vt:lpstr>
      <vt:lpstr>PowerPoint-presentation</vt:lpstr>
      <vt:lpstr> Krav på kunskap och information</vt:lpstr>
      <vt:lpstr>Medicinska kontroller</vt:lpstr>
      <vt:lpstr>Olika begrepp...</vt:lpstr>
      <vt:lpstr>Medicinska kontroller syfte</vt:lpstr>
      <vt:lpstr>Medicinska kontroller syfte</vt:lpstr>
      <vt:lpstr>Medicinska kontroller  Vem? När?</vt:lpstr>
      <vt:lpstr>Tjänstbar?</vt:lpstr>
      <vt:lpstr>Kvarts ger lungsjukdomar!</vt:lpstr>
      <vt:lpstr>Förebyggande åtgärder</vt:lpstr>
      <vt:lpstr>Förebyggande åtgärder</vt:lpstr>
      <vt:lpstr>Rättigheter, skyldigheter</vt:lpstr>
      <vt:lpstr>Arbets- och Miljömedicin jobbar också med forskning inom området!</vt:lpstr>
      <vt:lpstr>Frågor?</vt:lpstr>
    </vt:vector>
  </TitlesOfParts>
  <Company>Fasab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Regionala skyddsombud</dc:title>
  <dc:creator>Jansson Per /Förbundet</dc:creator>
  <cp:lastModifiedBy>Kvarnström Ulf /Förbundet</cp:lastModifiedBy>
  <cp:revision>84</cp:revision>
  <dcterms:created xsi:type="dcterms:W3CDTF">2017-11-07T12:22:27Z</dcterms:created>
  <dcterms:modified xsi:type="dcterms:W3CDTF">2018-04-20T12:48:18Z</dcterms:modified>
</cp:coreProperties>
</file>